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notesMasterIdLst>
    <p:notesMasterId r:id="rId32"/>
  </p:notesMasterIdLst>
  <p:handoutMasterIdLst>
    <p:handoutMasterId r:id="rId33"/>
  </p:handoutMasterIdLst>
  <p:sldIdLst>
    <p:sldId id="300" r:id="rId3"/>
    <p:sldId id="301" r:id="rId4"/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99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72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F4383-C28A-4114-A88E-C58FBE4C5D63}" type="datetimeFigureOut">
              <a:rPr lang="es-AR" smtClean="0"/>
              <a:t>13/05/2019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29108-B91C-44AF-9624-A77C4C28800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5748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387BD4A-29CF-41AB-B2F8-B33E56463B89}" type="datetimeFigureOut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E35D42-91AA-4D6C-8069-8E7BEAF3CC3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852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E35D42-91AA-4D6C-8069-8E7BEAF3CC3D}" type="slidenum">
              <a:rPr lang="es-AR" smtClean="0"/>
              <a:pPr>
                <a:defRPr/>
              </a:pPr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0862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BA06B1-F6A9-45DB-A4AB-5421B84ECC73}" type="slidenum">
              <a:rPr lang="es-AR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5078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F361C-54FB-4B1C-A935-79D82A4FD526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38CF02-D299-4CDD-8D5A-7B61E671D3A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C7DF6-665C-460D-9194-0698A9BF0E4B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164D9-975E-4C4F-B72A-4E0AC176603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3" name="Rectángulo 2"/>
          <p:cNvSpPr/>
          <p:nvPr userDrawn="1"/>
        </p:nvSpPr>
        <p:spPr>
          <a:xfrm>
            <a:off x="1259632" y="6487452"/>
            <a:ext cx="4572000" cy="2539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r>
              <a:rPr lang="es-ES" sz="1050" dirty="0" smtClean="0">
                <a:solidFill>
                  <a:schemeClr val="bg1"/>
                </a:solidFill>
              </a:rPr>
              <a:t>Los Mercados Eléctricos Competitivos y la Red de Transmisión - 2019</a:t>
            </a:r>
            <a:endParaRPr lang="es-ES" sz="105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39DC1-70A5-4879-935C-FBF4EB9F2C7B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076FA-E4D2-45DB-9348-C10827B995D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5CD26-5F06-41EF-9415-41CAC1A964BD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FA20E-8C8B-4A2F-9912-B680973F156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13AEA-4832-4DF9-8FB6-71931870DCA9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5A59B-0D42-4977-87A1-6691E79AB4AE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B5DD4-B2F9-4B87-80F7-FA7963A1F59E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D2E0-1F81-4C1C-B541-6A50CAE6CE5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91245-ECF2-410A-82AE-9B846019FC56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329ED-C0A5-4717-A1E1-277C2E00B29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5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4FBF2-4D63-4C1B-A455-194AA42A751B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AB75E-1611-42EB-92C3-5203CF85B82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3E3F8-2ECA-4849-8251-0CC7C4E593A8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3DC6C-0AD0-4619-9E1C-5DD204D993C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61BEC-13D8-4F25-8D11-754441146B1C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40BED-2340-4FB0-AA19-862CD40E415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BA46D-F64D-4CD9-9DA3-F87D3509254D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30680-9ADC-4E91-AB70-07D928B60D0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822325"/>
            <a:ext cx="71628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3962400"/>
            <a:ext cx="3919537" cy="17526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43FE87-662B-40D1-B45A-A4630A904F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600" y="6021288"/>
            <a:ext cx="664757" cy="6525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18B3E7B-8A40-4C5B-9F93-C69717DF94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1520" y="6077985"/>
            <a:ext cx="644460" cy="5858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3328D770-1B70-4649-8C1A-D1B34E0A0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184387"/>
            <a:ext cx="318012" cy="1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89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Clr>
                <a:schemeClr val="tx1">
                  <a:lumMod val="65000"/>
                  <a:lumOff val="35000"/>
                </a:schemeClr>
              </a:buClr>
              <a:defRPr/>
            </a:lvl2pPr>
            <a:lvl3pPr>
              <a:buClr>
                <a:schemeClr val="tx1">
                  <a:lumMod val="65000"/>
                  <a:lumOff val="35000"/>
                </a:schemeClr>
              </a:buClr>
              <a:defRPr/>
            </a:lvl3pPr>
            <a:lvl4pPr>
              <a:buClr>
                <a:schemeClr val="tx1">
                  <a:lumMod val="65000"/>
                  <a:lumOff val="35000"/>
                </a:schemeClr>
              </a:buClr>
              <a:defRPr/>
            </a:lvl4pPr>
            <a:lvl5pPr>
              <a:buClr>
                <a:schemeClr val="tx1">
                  <a:lumMod val="65000"/>
                  <a:lumOff val="35000"/>
                </a:schemeClr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6" name="Rectángulo 5"/>
          <p:cNvSpPr/>
          <p:nvPr userDrawn="1"/>
        </p:nvSpPr>
        <p:spPr>
          <a:xfrm>
            <a:off x="2195736" y="6595791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1000" dirty="0" smtClean="0">
                <a:solidFill>
                  <a:schemeClr val="bg1"/>
                </a:solidFill>
              </a:rPr>
              <a:t>Los Mercados Eléctricos Competitivos y la Red de Transmisión - 2019</a:t>
            </a:r>
            <a:endParaRPr lang="es-AR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01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151004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744851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255970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528041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462819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255364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640843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588336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6215977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44087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6275" y="200025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20002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6775" y="41338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746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675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89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98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80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24581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D1E6F6-6C2F-4EA9-91A7-9D9B60B2B3B0}" type="datetime1">
              <a:rPr lang="es-AR"/>
              <a:pPr>
                <a:defRPr/>
              </a:pPr>
              <a:t>13/05/2019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30F20F20-3FCB-47B5-B3A5-ACD336AD407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85" r:id="rId8"/>
    <p:sldLayoutId id="2147483686" r:id="rId9"/>
    <p:sldLayoutId id="2147483677" r:id="rId10"/>
    <p:sldLayoutId id="2147483676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3124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HN">
              <a:latin typeface="Verdana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215E0E9-1926-4499-963C-FE6D2E1B9154}" type="slidenum">
              <a:rPr lang="es-HN" smtClean="0">
                <a:latin typeface="Verdan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HN">
              <a:latin typeface="Verdana"/>
            </a:endParaRPr>
          </a:p>
        </p:txBody>
      </p:sp>
      <p:pic>
        <p:nvPicPr>
          <p:cNvPr id="1030" name="Picture 7" descr="IEEE_TAG_BLUE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24550"/>
            <a:ext cx="9144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92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20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png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5.w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7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48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wmf"/><Relationship Id="rId11" Type="http://schemas.openxmlformats.org/officeDocument/2006/relationships/image" Target="../media/image49.e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3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50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4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6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oleObject" Target="../embeddings/oleObject51.bin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66.wmf"/><Relationship Id="rId5" Type="http://schemas.openxmlformats.org/officeDocument/2006/relationships/image" Target="../media/image67.emf"/><Relationship Id="rId10" Type="http://schemas.openxmlformats.org/officeDocument/2006/relationships/oleObject" Target="../embeddings/oleObject54.bin"/><Relationship Id="rId4" Type="http://schemas.openxmlformats.org/officeDocument/2006/relationships/image" Target="../media/image63.wmf"/><Relationship Id="rId9" Type="http://schemas.openxmlformats.org/officeDocument/2006/relationships/image" Target="../media/image65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58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507230"/>
            <a:ext cx="8640960" cy="1143000"/>
          </a:xfrm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80000"/>
            </a:pPr>
            <a:r>
              <a:rPr lang="es-HN" sz="3200" dirty="0">
                <a:latin typeface="Helvetica" panose="020B0604020202020204" pitchFamily="34" charset="0"/>
                <a:cs typeface="Helvetica" panose="020B0604020202020204" pitchFamily="34" charset="0"/>
              </a:rPr>
              <a:t>“Los Mercados Eléctricos Competitivos y la Red de Transmisión”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3933056"/>
            <a:ext cx="8172400" cy="935166"/>
          </a:xfrm>
        </p:spPr>
        <p:txBody>
          <a:bodyPr/>
          <a:lstStyle/>
          <a:p>
            <a:pPr algn="ctr"/>
            <a:endParaRPr lang="es-HN" sz="2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39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1" y="822325"/>
            <a:ext cx="8804891" cy="1143000"/>
          </a:xfrm>
        </p:spPr>
        <p:txBody>
          <a:bodyPr/>
          <a:lstStyle/>
          <a:p>
            <a:pPr algn="ctr"/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 AL DESPACHO ECONÓMICO </a:t>
            </a:r>
            <a:r>
              <a:rPr lang="es-HN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s-HN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HN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s-HN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HN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PRECIO DE LA ENERGÍA EN EL MERCADO SPOT</a:t>
            </a:r>
            <a:endParaRPr lang="es-HN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47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3 Título"/>
          <p:cNvSpPr>
            <a:spLocks noGrp="1"/>
          </p:cNvSpPr>
          <p:nvPr>
            <p:ph type="title"/>
          </p:nvPr>
        </p:nvSpPr>
        <p:spPr>
          <a:xfrm>
            <a:off x="571500" y="274638"/>
            <a:ext cx="8248972" cy="725487"/>
          </a:xfrm>
          <a:ln w="22225">
            <a:solidFill>
              <a:schemeClr val="accent1"/>
            </a:solidFill>
          </a:ln>
        </p:spPr>
        <p:txBody>
          <a:bodyPr/>
          <a:lstStyle/>
          <a:p>
            <a:r>
              <a:rPr lang="es-ES" sz="3200" b="1" dirty="0" smtClean="0"/>
              <a:t>INTRODUCCIÓN </a:t>
            </a:r>
            <a:r>
              <a:rPr lang="es-ES" sz="3200" b="1" dirty="0"/>
              <a:t>AL DESPACHO </a:t>
            </a:r>
            <a:r>
              <a:rPr lang="es-ES" sz="3200" b="1" dirty="0" smtClean="0"/>
              <a:t>ECONÓMICO</a:t>
            </a:r>
            <a:endParaRPr lang="es-ES" sz="3200" b="1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78B50-8600-4D77-9C52-CEF2BD87E01A}" type="slidenum">
              <a:rPr lang="es-AR"/>
              <a:pPr>
                <a:defRPr/>
              </a:pPr>
              <a:t>3</a:t>
            </a:fld>
            <a:endParaRPr lang="es-AR"/>
          </a:p>
        </p:txBody>
      </p:sp>
      <p:sp>
        <p:nvSpPr>
          <p:cNvPr id="29700" name="5 Marcador de contenido"/>
          <p:cNvSpPr>
            <a:spLocks noGrp="1"/>
          </p:cNvSpPr>
          <p:nvPr>
            <p:ph sz="quarter" idx="1"/>
          </p:nvPr>
        </p:nvSpPr>
        <p:spPr>
          <a:xfrm>
            <a:off x="428625" y="1447800"/>
            <a:ext cx="8258175" cy="4572000"/>
          </a:xfrm>
        </p:spPr>
        <p:txBody>
          <a:bodyPr/>
          <a:lstStyle/>
          <a:p>
            <a:r>
              <a:rPr lang="es-AR" sz="3200" dirty="0" smtClean="0"/>
              <a:t>1.	El precio de la energía en el mercado spot</a:t>
            </a:r>
          </a:p>
          <a:p>
            <a:pPr lvl="1"/>
            <a:r>
              <a:rPr lang="es-AR" dirty="0" smtClean="0"/>
              <a:t>Equilibrio de mercado y beneficio social</a:t>
            </a:r>
          </a:p>
          <a:p>
            <a:pPr lvl="1"/>
            <a:r>
              <a:rPr lang="es-AR" dirty="0" smtClean="0"/>
              <a:t>La programación de la operación y el mercado “pool”	</a:t>
            </a:r>
          </a:p>
          <a:p>
            <a:pPr lvl="1"/>
            <a:r>
              <a:rPr lang="es-AR" dirty="0" smtClean="0"/>
              <a:t>El sistema de transmisión y el mercado</a:t>
            </a:r>
          </a:p>
          <a:p>
            <a:endParaRPr lang="es-AR" dirty="0" smtClean="0"/>
          </a:p>
          <a:p>
            <a:endParaRPr lang="es-A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3 Título"/>
          <p:cNvSpPr>
            <a:spLocks noGrp="1"/>
          </p:cNvSpPr>
          <p:nvPr>
            <p:ph type="title"/>
          </p:nvPr>
        </p:nvSpPr>
        <p:spPr>
          <a:xfrm>
            <a:off x="428625" y="214313"/>
            <a:ext cx="8072438" cy="725487"/>
          </a:xfrm>
          <a:ln w="22225">
            <a:solidFill>
              <a:schemeClr val="accent1"/>
            </a:solidFill>
          </a:ln>
        </p:spPr>
        <p:txBody>
          <a:bodyPr/>
          <a:lstStyle/>
          <a:p>
            <a:r>
              <a:rPr lang="es-ES" sz="3600" b="1" smtClean="0"/>
              <a:t>Precios en el mercado eléctrico</a:t>
            </a:r>
            <a:endParaRPr lang="es-AR" sz="3600" b="1" smtClean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4CD98-CA92-4D76-A54C-4390B650898B}" type="slidenum">
              <a:rPr lang="es-AR"/>
              <a:pPr>
                <a:defRPr/>
              </a:pPr>
              <a:t>4</a:t>
            </a:fld>
            <a:endParaRPr lang="es-AR"/>
          </a:p>
        </p:txBody>
      </p:sp>
      <p:sp>
        <p:nvSpPr>
          <p:cNvPr id="1029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3200" smtClean="0"/>
              <a:t>Equilibrio de mercado y beneficio social</a:t>
            </a:r>
          </a:p>
          <a:p>
            <a:r>
              <a:rPr lang="es-ES_tradnl" sz="2800" smtClean="0"/>
              <a:t>beneficio social total  B* = (A+B+C+D+E+F) </a:t>
            </a:r>
            <a:endParaRPr lang="es-AR" sz="2000" smtClean="0"/>
          </a:p>
          <a:p>
            <a:r>
              <a:rPr lang="es-ES_tradnl" sz="2800" smtClean="0"/>
              <a:t>Si  (P, π)</a:t>
            </a:r>
            <a:r>
              <a:rPr lang="es-ES_tradnl" sz="2800" smtClean="0">
                <a:sym typeface="Symbol" pitchFamily="18" charset="2"/>
              </a:rPr>
              <a:t></a:t>
            </a:r>
            <a:r>
              <a:rPr lang="es-ES_tradnl" sz="2800" smtClean="0"/>
              <a:t> (P*, π*) B &lt; B*</a:t>
            </a:r>
          </a:p>
          <a:p>
            <a:r>
              <a:rPr lang="es-ES_tradnl" sz="2800" smtClean="0"/>
              <a:t>Energía Eléctrica:</a:t>
            </a:r>
            <a:endParaRPr lang="es-AR" sz="2800" smtClean="0"/>
          </a:p>
          <a:p>
            <a:pPr lvl="1"/>
            <a:r>
              <a:rPr lang="es-ES_tradnl" smtClean="0"/>
              <a:t> no es almacenable</a:t>
            </a:r>
          </a:p>
          <a:p>
            <a:pPr lvl="1"/>
            <a:r>
              <a:rPr lang="es-ES_tradnl" smtClean="0"/>
              <a:t>Coordinación técnica inst.</a:t>
            </a:r>
          </a:p>
          <a:p>
            <a:r>
              <a:rPr lang="es-ES" smtClean="0"/>
              <a:t>Maximizar            :</a:t>
            </a:r>
          </a:p>
          <a:p>
            <a:pPr lvl="1">
              <a:buFont typeface="Wingdings 2" pitchFamily="18" charset="2"/>
              <a:buNone/>
            </a:pPr>
            <a:r>
              <a:rPr lang="es-ES" smtClean="0"/>
              <a:t>    Responsabilidad del Operador</a:t>
            </a:r>
          </a:p>
          <a:p>
            <a:pPr lvl="1"/>
            <a:endParaRPr lang="es-AR" sz="2000" smtClean="0"/>
          </a:p>
          <a:p>
            <a:pPr lvl="1"/>
            <a:endParaRPr lang="es-AR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31" name="Group 1"/>
          <p:cNvGrpSpPr>
            <a:grpSpLocks noChangeAspect="1"/>
          </p:cNvGrpSpPr>
          <p:nvPr/>
        </p:nvGrpSpPr>
        <p:grpSpPr bwMode="auto">
          <a:xfrm>
            <a:off x="5143500" y="2143125"/>
            <a:ext cx="3586163" cy="3319463"/>
            <a:chOff x="3637" y="3656"/>
            <a:chExt cx="5648" cy="5228"/>
          </a:xfrm>
        </p:grpSpPr>
        <p:sp>
          <p:nvSpPr>
            <p:cNvPr id="1032" name="AutoShape 2"/>
            <p:cNvSpPr>
              <a:spLocks noChangeAspect="1" noChangeArrowheads="1"/>
            </p:cNvSpPr>
            <p:nvPr/>
          </p:nvSpPr>
          <p:spPr bwMode="auto">
            <a:xfrm>
              <a:off x="3637" y="3656"/>
              <a:ext cx="5648" cy="5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>
                <a:latin typeface="Perpetua" pitchFamily="18" charset="0"/>
              </a:endParaRPr>
            </a:p>
          </p:txBody>
        </p:sp>
        <p:sp>
          <p:nvSpPr>
            <p:cNvPr id="1033" name="Text Box 3"/>
            <p:cNvSpPr txBox="1">
              <a:spLocks noChangeArrowheads="1"/>
            </p:cNvSpPr>
            <p:nvPr/>
          </p:nvSpPr>
          <p:spPr bwMode="auto">
            <a:xfrm>
              <a:off x="3637" y="4042"/>
              <a:ext cx="917" cy="4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es-ES_tradnl" sz="1100" b="1"/>
                <a:t>$/MWh</a:t>
              </a:r>
              <a:endParaRPr lang="es-AR"/>
            </a:p>
          </p:txBody>
        </p:sp>
        <p:sp>
          <p:nvSpPr>
            <p:cNvPr id="1034" name="Text Box 4"/>
            <p:cNvSpPr txBox="1">
              <a:spLocks noChangeArrowheads="1"/>
            </p:cNvSpPr>
            <p:nvPr/>
          </p:nvSpPr>
          <p:spPr bwMode="auto">
            <a:xfrm>
              <a:off x="8368" y="8358"/>
              <a:ext cx="917" cy="4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es-ES_tradnl" sz="1100" b="1"/>
                <a:t>MWh</a:t>
              </a:r>
              <a:endParaRPr lang="es-AR"/>
            </a:p>
          </p:txBody>
        </p:sp>
        <p:grpSp>
          <p:nvGrpSpPr>
            <p:cNvPr id="1035" name="Group 5"/>
            <p:cNvGrpSpPr>
              <a:grpSpLocks/>
            </p:cNvGrpSpPr>
            <p:nvPr/>
          </p:nvGrpSpPr>
          <p:grpSpPr bwMode="auto">
            <a:xfrm>
              <a:off x="3981" y="3736"/>
              <a:ext cx="5046" cy="5002"/>
              <a:chOff x="3981" y="3736"/>
              <a:chExt cx="5046" cy="5002"/>
            </a:xfrm>
          </p:grpSpPr>
          <p:grpSp>
            <p:nvGrpSpPr>
              <p:cNvPr id="1036" name="Group 6"/>
              <p:cNvGrpSpPr>
                <a:grpSpLocks/>
              </p:cNvGrpSpPr>
              <p:nvPr/>
            </p:nvGrpSpPr>
            <p:grpSpPr bwMode="auto">
              <a:xfrm>
                <a:off x="4419" y="3736"/>
                <a:ext cx="0" cy="4608"/>
                <a:chOff x="4419" y="3736"/>
                <a:chExt cx="0" cy="4608"/>
              </a:xfrm>
            </p:grpSpPr>
            <p:sp>
              <p:nvSpPr>
                <p:cNvPr id="1061" name="Line 7"/>
                <p:cNvSpPr>
                  <a:spLocks noChangeShapeType="1"/>
                </p:cNvSpPr>
                <p:nvPr/>
              </p:nvSpPr>
              <p:spPr bwMode="auto">
                <a:xfrm>
                  <a:off x="4419" y="3736"/>
                  <a:ext cx="0" cy="46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1037" name="Group 8"/>
              <p:cNvGrpSpPr>
                <a:grpSpLocks/>
              </p:cNvGrpSpPr>
              <p:nvPr/>
            </p:nvGrpSpPr>
            <p:grpSpPr bwMode="auto">
              <a:xfrm>
                <a:off x="3981" y="4042"/>
                <a:ext cx="5046" cy="4696"/>
                <a:chOff x="3981" y="4042"/>
                <a:chExt cx="5046" cy="4696"/>
              </a:xfrm>
            </p:grpSpPr>
            <p:grpSp>
              <p:nvGrpSpPr>
                <p:cNvPr id="1038" name="Group 9"/>
                <p:cNvGrpSpPr>
                  <a:grpSpLocks/>
                </p:cNvGrpSpPr>
                <p:nvPr/>
              </p:nvGrpSpPr>
              <p:grpSpPr bwMode="auto">
                <a:xfrm>
                  <a:off x="4419" y="4042"/>
                  <a:ext cx="4608" cy="4316"/>
                  <a:chOff x="4419" y="4042"/>
                  <a:chExt cx="4608" cy="4316"/>
                </a:xfrm>
              </p:grpSpPr>
              <p:sp>
                <p:nvSpPr>
                  <p:cNvPr id="1053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4419" y="8358"/>
                    <a:ext cx="460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54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4419" y="4042"/>
                    <a:ext cx="4464" cy="288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55" name="Line 12"/>
                  <p:cNvSpPr>
                    <a:spLocks noChangeShapeType="1"/>
                  </p:cNvSpPr>
                  <p:nvPr/>
                </p:nvSpPr>
                <p:spPr bwMode="auto">
                  <a:xfrm rot="21550069" flipV="1">
                    <a:off x="4419" y="5390"/>
                    <a:ext cx="4320" cy="1440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56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5973" y="5039"/>
                    <a:ext cx="0" cy="3312"/>
                  </a:xfrm>
                  <a:prstGeom prst="line">
                    <a:avLst/>
                  </a:prstGeom>
                  <a:noFill/>
                  <a:ln w="952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57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7254" y="5899"/>
                    <a:ext cx="0" cy="2448"/>
                  </a:xfrm>
                  <a:prstGeom prst="line">
                    <a:avLst/>
                  </a:prstGeom>
                  <a:noFill/>
                  <a:ln w="952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58" name="Line 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9" y="5039"/>
                    <a:ext cx="1584" cy="0"/>
                  </a:xfrm>
                  <a:prstGeom prst="line">
                    <a:avLst/>
                  </a:prstGeom>
                  <a:noFill/>
                  <a:ln w="952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59" name="Line 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9" y="5899"/>
                    <a:ext cx="283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1060" name="Line 1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9" y="6321"/>
                    <a:ext cx="155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</p:grpSp>
            <p:grpSp>
              <p:nvGrpSpPr>
                <p:cNvPr id="1039" name="Group 18"/>
                <p:cNvGrpSpPr>
                  <a:grpSpLocks/>
                </p:cNvGrpSpPr>
                <p:nvPr/>
              </p:nvGrpSpPr>
              <p:grpSpPr bwMode="auto">
                <a:xfrm>
                  <a:off x="4554" y="4498"/>
                  <a:ext cx="1905" cy="2174"/>
                  <a:chOff x="4554" y="4498"/>
                  <a:chExt cx="1905" cy="2174"/>
                </a:xfrm>
              </p:grpSpPr>
              <p:sp>
                <p:nvSpPr>
                  <p:cNvPr id="1047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54" y="4498"/>
                    <a:ext cx="375" cy="25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1100" b="1"/>
                      <a:t>A</a:t>
                    </a:r>
                    <a:endParaRPr lang="es-AR"/>
                  </a:p>
                </p:txBody>
              </p:sp>
              <p:sp>
                <p:nvSpPr>
                  <p:cNvPr id="1048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94" y="5248"/>
                    <a:ext cx="375" cy="25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1100" b="1"/>
                      <a:t>B</a:t>
                    </a:r>
                    <a:endParaRPr lang="es-AR"/>
                  </a:p>
                </p:txBody>
              </p:sp>
              <p:sp>
                <p:nvSpPr>
                  <p:cNvPr id="1049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9" y="5992"/>
                    <a:ext cx="375" cy="25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1100" b="1"/>
                      <a:t>C</a:t>
                    </a:r>
                    <a:endParaRPr lang="es-AR"/>
                  </a:p>
                </p:txBody>
              </p:sp>
              <p:sp>
                <p:nvSpPr>
                  <p:cNvPr id="1050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54" y="6418"/>
                    <a:ext cx="375" cy="25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1100" b="1"/>
                      <a:t>D</a:t>
                    </a:r>
                    <a:endParaRPr lang="es-AR"/>
                  </a:p>
                </p:txBody>
              </p:sp>
              <p:sp>
                <p:nvSpPr>
                  <p:cNvPr id="1051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84" y="5390"/>
                    <a:ext cx="375" cy="25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1100" b="1"/>
                      <a:t>E</a:t>
                    </a:r>
                    <a:endParaRPr lang="es-AR"/>
                  </a:p>
                </p:txBody>
              </p:sp>
              <p:sp>
                <p:nvSpPr>
                  <p:cNvPr id="1052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84" y="5899"/>
                    <a:ext cx="375" cy="2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1100" b="1"/>
                      <a:t>F</a:t>
                    </a:r>
                    <a:endParaRPr lang="es-AR"/>
                  </a:p>
                </p:txBody>
              </p:sp>
            </p:grpSp>
            <p:sp>
              <p:nvSpPr>
                <p:cNvPr id="104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5334" y="4413"/>
                  <a:ext cx="917" cy="3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Demanda</a:t>
                  </a:r>
                  <a:endParaRPr lang="es-AR"/>
                </a:p>
              </p:txBody>
            </p:sp>
            <p:sp>
              <p:nvSpPr>
                <p:cNvPr id="1041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7464" y="5323"/>
                  <a:ext cx="737" cy="3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Oferta</a:t>
                  </a:r>
                  <a:endParaRPr lang="es-AR"/>
                </a:p>
              </p:txBody>
            </p:sp>
            <p:sp>
              <p:nvSpPr>
                <p:cNvPr id="1042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7194" y="8484"/>
                  <a:ext cx="375" cy="2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P*</a:t>
                  </a:r>
                  <a:endParaRPr lang="es-AR"/>
                </a:p>
              </p:txBody>
            </p:sp>
            <p:sp>
              <p:nvSpPr>
                <p:cNvPr id="1043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996" y="5753"/>
                  <a:ext cx="375" cy="41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π*</a:t>
                  </a:r>
                  <a:endParaRPr lang="es-AR"/>
                </a:p>
              </p:txBody>
            </p:sp>
            <p:sp>
              <p:nvSpPr>
                <p:cNvPr id="1044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5876" y="8484"/>
                  <a:ext cx="375" cy="2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P</a:t>
                  </a:r>
                  <a:endParaRPr lang="es-AR"/>
                </a:p>
              </p:txBody>
            </p:sp>
            <p:sp>
              <p:nvSpPr>
                <p:cNvPr id="1045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3981" y="6168"/>
                  <a:ext cx="375" cy="2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π1</a:t>
                  </a:r>
                  <a:endParaRPr lang="es-AR"/>
                </a:p>
              </p:txBody>
            </p:sp>
            <p:sp>
              <p:nvSpPr>
                <p:cNvPr id="1046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996" y="4889"/>
                  <a:ext cx="375" cy="2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100" b="1"/>
                    <a:t>π2</a:t>
                  </a:r>
                  <a:endParaRPr lang="es-AR"/>
                </a:p>
              </p:txBody>
            </p:sp>
          </p:grpSp>
        </p:grpSp>
      </p:grpSp>
      <p:graphicFrame>
        <p:nvGraphicFramePr>
          <p:cNvPr id="1026" name="Object 32"/>
          <p:cNvGraphicFramePr>
            <a:graphicFrameLocks noChangeAspect="1"/>
          </p:cNvGraphicFramePr>
          <p:nvPr/>
        </p:nvGraphicFramePr>
        <p:xfrm>
          <a:off x="2714625" y="3857625"/>
          <a:ext cx="7413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3" imgW="355320" imgH="241200" progId="Equation.DSMT4">
                  <p:embed/>
                </p:oleObj>
              </mc:Choice>
              <mc:Fallback>
                <p:oleObj name="Equation" r:id="rId3" imgW="355320" imgH="2412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3857625"/>
                        <a:ext cx="741363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3 Título"/>
          <p:cNvSpPr>
            <a:spLocks noGrp="1"/>
          </p:cNvSpPr>
          <p:nvPr>
            <p:ph type="title"/>
          </p:nvPr>
        </p:nvSpPr>
        <p:spPr>
          <a:xfrm>
            <a:off x="428625" y="214313"/>
            <a:ext cx="8072438" cy="725487"/>
          </a:xfrm>
          <a:ln w="22225">
            <a:solidFill>
              <a:schemeClr val="accent1"/>
            </a:solidFill>
          </a:ln>
        </p:spPr>
        <p:txBody>
          <a:bodyPr/>
          <a:lstStyle/>
          <a:p>
            <a:r>
              <a:rPr lang="es-ES" sz="3600" b="1" smtClean="0"/>
              <a:t>Precios en el mercado eléctrico</a:t>
            </a:r>
            <a:endParaRPr lang="es-AR" sz="3600" b="1" smtClean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33C87-7226-482B-BBF7-6741FE0785DC}" type="slidenum">
              <a:rPr lang="es-AR"/>
              <a:pPr>
                <a:defRPr/>
              </a:pPr>
              <a:t>5</a:t>
            </a:fld>
            <a:endParaRPr lang="es-AR"/>
          </a:p>
        </p:txBody>
      </p:sp>
      <p:sp>
        <p:nvSpPr>
          <p:cNvPr id="2054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mtClean="0"/>
              <a:t>Problema del Operador</a:t>
            </a:r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pPr>
              <a:buFont typeface="Wingdings 2" pitchFamily="18" charset="2"/>
              <a:buNone/>
            </a:pPr>
            <a:endParaRPr lang="es-ES" smtClean="0"/>
          </a:p>
          <a:p>
            <a:pPr>
              <a:buFont typeface="Wingdings 2" pitchFamily="18" charset="2"/>
              <a:buNone/>
            </a:pPr>
            <a:r>
              <a:rPr lang="es-ES" smtClean="0"/>
              <a:t>Variables de Control: </a:t>
            </a:r>
          </a:p>
          <a:p>
            <a:pPr lvl="1"/>
            <a:endParaRPr lang="es-AR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2500313" y="1500188"/>
          <a:ext cx="33861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3" imgW="1663700" imgH="457200" progId="Equation.DSMT4">
                  <p:embed/>
                </p:oleObj>
              </mc:Choice>
              <mc:Fallback>
                <p:oleObj name="Equation" r:id="rId3" imgW="1663700" imgH="457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1500188"/>
                        <a:ext cx="3386137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2357438"/>
            <a:ext cx="8643937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1" name="Object 12"/>
          <p:cNvGraphicFramePr>
            <a:graphicFrameLocks noChangeAspect="1"/>
          </p:cNvGraphicFramePr>
          <p:nvPr/>
        </p:nvGraphicFramePr>
        <p:xfrm>
          <a:off x="3786188" y="4857750"/>
          <a:ext cx="100012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6" imgW="647640" imgH="253800" progId="Equation.DSMT4">
                  <p:embed/>
                </p:oleObj>
              </mc:Choice>
              <mc:Fallback>
                <p:oleObj name="Equation" r:id="rId6" imgW="64764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4857750"/>
                        <a:ext cx="1000125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3 Título"/>
          <p:cNvSpPr>
            <a:spLocks noGrp="1"/>
          </p:cNvSpPr>
          <p:nvPr>
            <p:ph type="title"/>
          </p:nvPr>
        </p:nvSpPr>
        <p:spPr>
          <a:xfrm>
            <a:off x="428625" y="214313"/>
            <a:ext cx="8072438" cy="725487"/>
          </a:xfrm>
          <a:ln w="22225">
            <a:solidFill>
              <a:schemeClr val="accent1"/>
            </a:solidFill>
          </a:ln>
        </p:spPr>
        <p:txBody>
          <a:bodyPr/>
          <a:lstStyle/>
          <a:p>
            <a:r>
              <a:rPr lang="es-ES" sz="3600" b="1" smtClean="0"/>
              <a:t>Precios en el mercado eléctrico</a:t>
            </a:r>
            <a:endParaRPr lang="es-AR" sz="3600" b="1" smtClean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46AE77-981F-4BB5-B5C8-C3F02E645347}" type="slidenum">
              <a:rPr lang="es-AR"/>
              <a:pPr>
                <a:defRPr/>
              </a:pPr>
              <a:t>6</a:t>
            </a:fld>
            <a:endParaRPr lang="es-AR"/>
          </a:p>
        </p:txBody>
      </p:sp>
      <p:sp>
        <p:nvSpPr>
          <p:cNvPr id="3080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800" smtClean="0"/>
              <a:t>Generación</a:t>
            </a:r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pPr>
              <a:buFont typeface="Wingdings 2" pitchFamily="18" charset="2"/>
              <a:buNone/>
            </a:pPr>
            <a:endParaRPr lang="es-ES" smtClean="0"/>
          </a:p>
          <a:p>
            <a:pPr>
              <a:buFont typeface="Wingdings 2" pitchFamily="18" charset="2"/>
              <a:buNone/>
            </a:pPr>
            <a:r>
              <a:rPr lang="es-ES" smtClean="0"/>
              <a:t>Aproximación lineal:</a:t>
            </a:r>
          </a:p>
          <a:p>
            <a:pPr lvl="1"/>
            <a:endParaRPr lang="es-AR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pic>
        <p:nvPicPr>
          <p:cNvPr id="308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0" y="1357313"/>
            <a:ext cx="4714875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714375" y="1714500"/>
          <a:ext cx="32178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Equation" r:id="rId5" imgW="1447172" imgH="253890" progId="Equation.DSMT4">
                  <p:embed/>
                </p:oleObj>
              </mc:Choice>
              <mc:Fallback>
                <p:oleObj name="Equation" r:id="rId5" imgW="1447172" imgH="25389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1714500"/>
                        <a:ext cx="321786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500063" y="2357438"/>
          <a:ext cx="3721100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Equation" r:id="rId7" imgW="2082800" imgH="635000" progId="Equation.DSMT4">
                  <p:embed/>
                </p:oleObj>
              </mc:Choice>
              <mc:Fallback>
                <p:oleObj name="Equation" r:id="rId7" imgW="2082800" imgH="6350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2357438"/>
                        <a:ext cx="3721100" cy="1138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3076" name="Object 10"/>
          <p:cNvGraphicFramePr>
            <a:graphicFrameLocks noChangeAspect="1"/>
          </p:cNvGraphicFramePr>
          <p:nvPr/>
        </p:nvGraphicFramePr>
        <p:xfrm>
          <a:off x="500063" y="3357563"/>
          <a:ext cx="3602037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Equation" r:id="rId9" imgW="2019300" imgH="635000" progId="Equation.DSMT4">
                  <p:embed/>
                </p:oleObj>
              </mc:Choice>
              <mc:Fallback>
                <p:oleObj name="Equation" r:id="rId9" imgW="2019300" imgH="6350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3357563"/>
                        <a:ext cx="3602037" cy="1138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3077" name="Object 12"/>
          <p:cNvGraphicFramePr>
            <a:graphicFrameLocks noChangeAspect="1"/>
          </p:cNvGraphicFramePr>
          <p:nvPr/>
        </p:nvGraphicFramePr>
        <p:xfrm>
          <a:off x="642938" y="4929188"/>
          <a:ext cx="2214562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Equation" r:id="rId11" imgW="1117600" imgH="457200" progId="Equation.DSMT4">
                  <p:embed/>
                </p:oleObj>
              </mc:Choice>
              <mc:Fallback>
                <p:oleObj name="Equation" r:id="rId11" imgW="1117600" imgH="457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4929188"/>
                        <a:ext cx="2214562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5"/>
          <p:cNvSpPr txBox="1">
            <a:spLocks noChangeArrowheads="1"/>
          </p:cNvSpPr>
          <p:nvPr/>
        </p:nvSpPr>
        <p:spPr bwMode="auto">
          <a:xfrm>
            <a:off x="5765800" y="4724400"/>
            <a:ext cx="449263" cy="3476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10800" rIns="0" bIns="10800"/>
          <a:lstStyle/>
          <a:p>
            <a:pPr>
              <a:spcAft>
                <a:spcPts val="1000"/>
              </a:spcAft>
            </a:pPr>
            <a:r>
              <a:rPr lang="el-GR" b="1"/>
              <a:t>Π</a:t>
            </a:r>
            <a:r>
              <a:rPr lang="es-ES_tradnl" sz="2000" b="1" baseline="-25000"/>
              <a:t>*</a:t>
            </a:r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2D74A-50C0-4410-A9CC-0732738E0452}" type="slidenum">
              <a:rPr lang="es-AR"/>
              <a:pPr>
                <a:defRPr/>
              </a:pPr>
              <a:t>7</a:t>
            </a:fld>
            <a:endParaRPr lang="es-AR"/>
          </a:p>
        </p:txBody>
      </p:sp>
      <p:sp>
        <p:nvSpPr>
          <p:cNvPr id="4102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800" smtClean="0"/>
              <a:t>Demanda</a:t>
            </a:r>
          </a:p>
          <a:p>
            <a:pPr>
              <a:buFont typeface="Wingdings 2" pitchFamily="18" charset="2"/>
              <a:buNone/>
            </a:pPr>
            <a:r>
              <a:rPr lang="es-ES" sz="2800" smtClean="0">
                <a:sym typeface="Symbol" pitchFamily="18" charset="2"/>
              </a:rPr>
              <a:t>                                0</a:t>
            </a:r>
          </a:p>
          <a:p>
            <a:pPr>
              <a:buFont typeface="Wingdings 2" pitchFamily="18" charset="2"/>
              <a:buNone/>
            </a:pPr>
            <a:r>
              <a:rPr lang="es-ES" sz="2800" smtClean="0">
                <a:sym typeface="Symbol" pitchFamily="18" charset="2"/>
              </a:rPr>
              <a:t>                      </a:t>
            </a:r>
          </a:p>
          <a:p>
            <a:pPr algn="ctr">
              <a:buFont typeface="Wingdings 2" pitchFamily="18" charset="2"/>
              <a:buNone/>
            </a:pPr>
            <a:endParaRPr lang="es-ES" sz="2800" smtClean="0"/>
          </a:p>
          <a:p>
            <a:pPr algn="ctr">
              <a:buFont typeface="Wingdings 2" pitchFamily="18" charset="2"/>
              <a:buNone/>
            </a:pPr>
            <a:endParaRPr lang="es-ES" sz="2800" smtClean="0"/>
          </a:p>
          <a:p>
            <a:endParaRPr lang="es-ES" sz="2800" smtClean="0"/>
          </a:p>
          <a:p>
            <a:endParaRPr lang="es-ES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410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410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pSp>
        <p:nvGrpSpPr>
          <p:cNvPr id="4109" name="33 Grupo"/>
          <p:cNvGrpSpPr>
            <a:grpSpLocks/>
          </p:cNvGrpSpPr>
          <p:nvPr/>
        </p:nvGrpSpPr>
        <p:grpSpPr bwMode="auto">
          <a:xfrm>
            <a:off x="5643563" y="2286000"/>
            <a:ext cx="2636837" cy="3335338"/>
            <a:chOff x="5786129" y="1285860"/>
            <a:chExt cx="2500647" cy="3429321"/>
          </a:xfrm>
        </p:grpSpPr>
        <p:grpSp>
          <p:nvGrpSpPr>
            <p:cNvPr id="4129" name="Group 6"/>
            <p:cNvGrpSpPr>
              <a:grpSpLocks noChangeAspect="1"/>
            </p:cNvGrpSpPr>
            <p:nvPr/>
          </p:nvGrpSpPr>
          <p:grpSpPr bwMode="auto">
            <a:xfrm>
              <a:off x="5786129" y="1356988"/>
              <a:ext cx="2216150" cy="3358193"/>
              <a:chOff x="7417" y="1289"/>
              <a:chExt cx="3490" cy="5289"/>
            </a:xfrm>
          </p:grpSpPr>
          <p:grpSp>
            <p:nvGrpSpPr>
              <p:cNvPr id="4132" name="Group 8"/>
              <p:cNvGrpSpPr>
                <a:grpSpLocks/>
              </p:cNvGrpSpPr>
              <p:nvPr/>
            </p:nvGrpSpPr>
            <p:grpSpPr bwMode="auto">
              <a:xfrm>
                <a:off x="7417" y="1289"/>
                <a:ext cx="3490" cy="5289"/>
                <a:chOff x="7417" y="1289"/>
                <a:chExt cx="3490" cy="5289"/>
              </a:xfrm>
            </p:grpSpPr>
            <p:sp>
              <p:nvSpPr>
                <p:cNvPr id="4134" name="Line 9"/>
                <p:cNvSpPr>
                  <a:spLocks noChangeShapeType="1"/>
                </p:cNvSpPr>
                <p:nvPr/>
              </p:nvSpPr>
              <p:spPr bwMode="auto">
                <a:xfrm>
                  <a:off x="8132" y="1557"/>
                  <a:ext cx="0" cy="460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4135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8134" y="6164"/>
                  <a:ext cx="2773" cy="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4136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9105" y="1289"/>
                  <a:ext cx="1800" cy="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sz="1600" b="1"/>
                    <a:t>Demanda</a:t>
                  </a:r>
                  <a:endParaRPr lang="es-AR" sz="1600"/>
                </a:p>
              </p:txBody>
            </p:sp>
            <p:sp>
              <p:nvSpPr>
                <p:cNvPr id="4137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9302" y="6171"/>
                  <a:ext cx="703" cy="40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b="1"/>
                    <a:t>D</a:t>
                  </a:r>
                  <a:endParaRPr lang="es-AR"/>
                </a:p>
              </p:txBody>
            </p:sp>
            <p:sp>
              <p:nvSpPr>
                <p:cNvPr id="413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7710" y="3574"/>
                  <a:ext cx="377" cy="41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endParaRPr lang="es-ES_tradnl"/>
                </a:p>
              </p:txBody>
            </p:sp>
            <p:sp>
              <p:nvSpPr>
                <p:cNvPr id="413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696" y="3989"/>
                  <a:ext cx="375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endParaRPr lang="es-ES_tradnl"/>
                </a:p>
              </p:txBody>
            </p:sp>
            <p:sp>
              <p:nvSpPr>
                <p:cNvPr id="414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417" y="1740"/>
                  <a:ext cx="670" cy="56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10800" rIns="0" bIns="10800"/>
                <a:lstStyle/>
                <a:p>
                  <a:pPr>
                    <a:spcAft>
                      <a:spcPts val="1000"/>
                    </a:spcAft>
                  </a:pPr>
                  <a:r>
                    <a:rPr lang="es-ES_tradnl" b="1"/>
                    <a:t>π</a:t>
                  </a:r>
                  <a:r>
                    <a:rPr lang="es-ES_tradnl" b="1" baseline="-25000"/>
                    <a:t>d</a:t>
                  </a:r>
                  <a:endParaRPr lang="es-AR"/>
                </a:p>
              </p:txBody>
            </p:sp>
            <p:sp>
              <p:nvSpPr>
                <p:cNvPr id="4141" name="Freeform 16"/>
                <p:cNvSpPr>
                  <a:spLocks/>
                </p:cNvSpPr>
                <p:nvPr/>
              </p:nvSpPr>
              <p:spPr bwMode="auto">
                <a:xfrm rot="-164470">
                  <a:off x="8234" y="1851"/>
                  <a:ext cx="1594" cy="4389"/>
                </a:xfrm>
                <a:custGeom>
                  <a:avLst/>
                  <a:gdLst>
                    <a:gd name="T0" fmla="*/ 0 w 1695"/>
                    <a:gd name="T1" fmla="*/ 0 h 4389"/>
                    <a:gd name="T2" fmla="*/ 1015 w 1695"/>
                    <a:gd name="T3" fmla="*/ 90 h 4389"/>
                    <a:gd name="T4" fmla="*/ 1165 w 1695"/>
                    <a:gd name="T5" fmla="*/ 225 h 4389"/>
                    <a:gd name="T6" fmla="*/ 1180 w 1695"/>
                    <a:gd name="T7" fmla="*/ 630 h 4389"/>
                    <a:gd name="T8" fmla="*/ 1270 w 1695"/>
                    <a:gd name="T9" fmla="*/ 3726 h 4389"/>
                    <a:gd name="T10" fmla="*/ 1630 w 1695"/>
                    <a:gd name="T11" fmla="*/ 4310 h 4389"/>
                    <a:gd name="T12" fmla="*/ 1660 w 1695"/>
                    <a:gd name="T13" fmla="*/ 4200 h 43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95"/>
                    <a:gd name="T22" fmla="*/ 0 h 4389"/>
                    <a:gd name="T23" fmla="*/ 1695 w 1695"/>
                    <a:gd name="T24" fmla="*/ 4389 h 43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95" h="4389">
                      <a:moveTo>
                        <a:pt x="0" y="0"/>
                      </a:moveTo>
                      <a:cubicBezTo>
                        <a:pt x="410" y="26"/>
                        <a:pt x="821" y="53"/>
                        <a:pt x="1015" y="90"/>
                      </a:cubicBezTo>
                      <a:cubicBezTo>
                        <a:pt x="1209" y="127"/>
                        <a:pt x="1138" y="135"/>
                        <a:pt x="1165" y="225"/>
                      </a:cubicBezTo>
                      <a:cubicBezTo>
                        <a:pt x="1192" y="315"/>
                        <a:pt x="1163" y="47"/>
                        <a:pt x="1180" y="630"/>
                      </a:cubicBezTo>
                      <a:cubicBezTo>
                        <a:pt x="1197" y="1213"/>
                        <a:pt x="1195" y="3113"/>
                        <a:pt x="1270" y="3726"/>
                      </a:cubicBezTo>
                      <a:cubicBezTo>
                        <a:pt x="1345" y="4339"/>
                        <a:pt x="1565" y="4231"/>
                        <a:pt x="1630" y="4310"/>
                      </a:cubicBezTo>
                      <a:cubicBezTo>
                        <a:pt x="1695" y="4389"/>
                        <a:pt x="1677" y="4294"/>
                        <a:pt x="1660" y="4200"/>
                      </a:cubicBez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_tradnl">
                    <a:latin typeface="Perpetua" pitchFamily="18" charset="0"/>
                  </a:endParaRPr>
                </a:p>
              </p:txBody>
            </p:sp>
            <p:grpSp>
              <p:nvGrpSpPr>
                <p:cNvPr id="4142" name="Group 17"/>
                <p:cNvGrpSpPr>
                  <a:grpSpLocks/>
                </p:cNvGrpSpPr>
                <p:nvPr/>
              </p:nvGrpSpPr>
              <p:grpSpPr bwMode="auto">
                <a:xfrm>
                  <a:off x="8132" y="1855"/>
                  <a:ext cx="2006" cy="4309"/>
                  <a:chOff x="3546" y="2206"/>
                  <a:chExt cx="1536" cy="3300"/>
                </a:xfrm>
              </p:grpSpPr>
              <p:sp>
                <p:nvSpPr>
                  <p:cNvPr id="4143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3546" y="2206"/>
                    <a:ext cx="927" cy="0"/>
                  </a:xfrm>
                  <a:prstGeom prst="line">
                    <a:avLst/>
                  </a:prstGeom>
                  <a:noFill/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4144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4473" y="2206"/>
                    <a:ext cx="0" cy="3300"/>
                  </a:xfrm>
                  <a:prstGeom prst="line">
                    <a:avLst/>
                  </a:prstGeom>
                  <a:noFill/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  <p:sp>
                <p:nvSpPr>
                  <p:cNvPr id="4145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4473" y="5506"/>
                    <a:ext cx="609" cy="0"/>
                  </a:xfrm>
                  <a:prstGeom prst="line">
                    <a:avLst/>
                  </a:prstGeom>
                  <a:noFill/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AR"/>
                  </a:p>
                </p:txBody>
              </p:sp>
            </p:grpSp>
          </p:grpSp>
          <p:sp>
            <p:nvSpPr>
              <p:cNvPr id="4133" name="Line 21"/>
              <p:cNvSpPr>
                <a:spLocks noChangeShapeType="1"/>
              </p:cNvSpPr>
              <p:nvPr/>
            </p:nvSpPr>
            <p:spPr bwMode="auto">
              <a:xfrm flipV="1">
                <a:off x="8132" y="1650"/>
                <a:ext cx="0" cy="201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sp>
          <p:nvSpPr>
            <p:cNvPr id="4130" name="31 CuadroTexto"/>
            <p:cNvSpPr txBox="1">
              <a:spLocks noChangeArrowheads="1"/>
            </p:cNvSpPr>
            <p:nvPr/>
          </p:nvSpPr>
          <p:spPr bwMode="auto">
            <a:xfrm>
              <a:off x="5857884" y="1285860"/>
              <a:ext cx="78581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400">
                  <a:latin typeface="Perpetua" pitchFamily="18" charset="0"/>
                </a:rPr>
                <a:t>$/MWh</a:t>
              </a:r>
              <a:endParaRPr lang="es-AR" sz="1400">
                <a:latin typeface="Perpetua" pitchFamily="18" charset="0"/>
              </a:endParaRPr>
            </a:p>
          </p:txBody>
        </p:sp>
        <p:sp>
          <p:nvSpPr>
            <p:cNvPr id="4131" name="32 CuadroTexto"/>
            <p:cNvSpPr txBox="1">
              <a:spLocks noChangeArrowheads="1"/>
            </p:cNvSpPr>
            <p:nvPr/>
          </p:nvSpPr>
          <p:spPr bwMode="auto">
            <a:xfrm>
              <a:off x="7500958" y="4071942"/>
              <a:ext cx="78581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400">
                  <a:latin typeface="Perpetua" pitchFamily="18" charset="0"/>
                </a:rPr>
                <a:t>MW</a:t>
              </a:r>
              <a:endParaRPr lang="es-AR" sz="1400">
                <a:latin typeface="Perpetua" pitchFamily="18" charset="0"/>
              </a:endParaRPr>
            </a:p>
          </p:txBody>
        </p:sp>
      </p:grpSp>
      <p:grpSp>
        <p:nvGrpSpPr>
          <p:cNvPr id="4110" name="Group 22"/>
          <p:cNvGrpSpPr>
            <a:grpSpLocks noChangeAspect="1"/>
          </p:cNvGrpSpPr>
          <p:nvPr/>
        </p:nvGrpSpPr>
        <p:grpSpPr bwMode="auto">
          <a:xfrm>
            <a:off x="928688" y="2428875"/>
            <a:ext cx="2605087" cy="3309938"/>
            <a:chOff x="7417" y="1402"/>
            <a:chExt cx="4103" cy="5213"/>
          </a:xfrm>
        </p:grpSpPr>
        <p:sp>
          <p:nvSpPr>
            <p:cNvPr id="4116" name="AutoShape 23"/>
            <p:cNvSpPr>
              <a:spLocks noChangeAspect="1" noChangeArrowheads="1"/>
            </p:cNvSpPr>
            <p:nvPr/>
          </p:nvSpPr>
          <p:spPr bwMode="auto">
            <a:xfrm>
              <a:off x="7530" y="1402"/>
              <a:ext cx="3990" cy="5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>
                <a:latin typeface="Perpetua" pitchFamily="18" charset="0"/>
              </a:endParaRPr>
            </a:p>
          </p:txBody>
        </p:sp>
        <p:grpSp>
          <p:nvGrpSpPr>
            <p:cNvPr id="4117" name="Group 24"/>
            <p:cNvGrpSpPr>
              <a:grpSpLocks/>
            </p:cNvGrpSpPr>
            <p:nvPr/>
          </p:nvGrpSpPr>
          <p:grpSpPr bwMode="auto">
            <a:xfrm>
              <a:off x="7417" y="1557"/>
              <a:ext cx="3490" cy="4683"/>
              <a:chOff x="7417" y="1557"/>
              <a:chExt cx="3490" cy="4683"/>
            </a:xfrm>
          </p:grpSpPr>
          <p:sp>
            <p:nvSpPr>
              <p:cNvPr id="4119" name="Line 25"/>
              <p:cNvSpPr>
                <a:spLocks noChangeShapeType="1"/>
              </p:cNvSpPr>
              <p:nvPr/>
            </p:nvSpPr>
            <p:spPr bwMode="auto">
              <a:xfrm>
                <a:off x="8132" y="1557"/>
                <a:ext cx="0" cy="460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120" name="Line 26"/>
              <p:cNvSpPr>
                <a:spLocks noChangeShapeType="1"/>
              </p:cNvSpPr>
              <p:nvPr/>
            </p:nvSpPr>
            <p:spPr bwMode="auto">
              <a:xfrm flipV="1">
                <a:off x="8134" y="6164"/>
                <a:ext cx="2773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121" name="Text Box 29"/>
              <p:cNvSpPr txBox="1">
                <a:spLocks noChangeArrowheads="1"/>
              </p:cNvSpPr>
              <p:nvPr/>
            </p:nvSpPr>
            <p:spPr bwMode="auto">
              <a:xfrm>
                <a:off x="7710" y="3574"/>
                <a:ext cx="377" cy="4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10800" rIns="0" bIns="10800"/>
              <a:lstStyle/>
              <a:p>
                <a:endParaRPr lang="es-ES_tradnl"/>
              </a:p>
            </p:txBody>
          </p:sp>
          <p:sp>
            <p:nvSpPr>
              <p:cNvPr id="4122" name="Text Box 30"/>
              <p:cNvSpPr txBox="1">
                <a:spLocks noChangeArrowheads="1"/>
              </p:cNvSpPr>
              <p:nvPr/>
            </p:nvSpPr>
            <p:spPr bwMode="auto">
              <a:xfrm>
                <a:off x="7696" y="3989"/>
                <a:ext cx="375" cy="2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10800" rIns="0" bIns="10800"/>
              <a:lstStyle/>
              <a:p>
                <a:endParaRPr lang="es-ES_tradnl"/>
              </a:p>
            </p:txBody>
          </p:sp>
          <p:sp>
            <p:nvSpPr>
              <p:cNvPr id="4123" name="Text Box 31"/>
              <p:cNvSpPr txBox="1">
                <a:spLocks noChangeArrowheads="1"/>
              </p:cNvSpPr>
              <p:nvPr/>
            </p:nvSpPr>
            <p:spPr bwMode="auto">
              <a:xfrm>
                <a:off x="7417" y="1740"/>
                <a:ext cx="670" cy="4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10800" rIns="0" bIns="10800"/>
              <a:lstStyle/>
              <a:p>
                <a:pPr>
                  <a:spcAft>
                    <a:spcPts val="1000"/>
                  </a:spcAft>
                </a:pPr>
                <a:r>
                  <a:rPr lang="es-ES_tradnl" b="1"/>
                  <a:t>π</a:t>
                </a:r>
                <a:r>
                  <a:rPr lang="es-ES_tradnl" b="1" baseline="-25000"/>
                  <a:t>d</a:t>
                </a:r>
                <a:endParaRPr lang="es-AR"/>
              </a:p>
            </p:txBody>
          </p:sp>
          <p:sp>
            <p:nvSpPr>
              <p:cNvPr id="4124" name="Freeform 32"/>
              <p:cNvSpPr>
                <a:spLocks/>
              </p:cNvSpPr>
              <p:nvPr/>
            </p:nvSpPr>
            <p:spPr bwMode="auto">
              <a:xfrm rot="-164470">
                <a:off x="8234" y="1851"/>
                <a:ext cx="1594" cy="4389"/>
              </a:xfrm>
              <a:custGeom>
                <a:avLst/>
                <a:gdLst>
                  <a:gd name="T0" fmla="*/ 0 w 1695"/>
                  <a:gd name="T1" fmla="*/ 0 h 4389"/>
                  <a:gd name="T2" fmla="*/ 1015 w 1695"/>
                  <a:gd name="T3" fmla="*/ 90 h 4389"/>
                  <a:gd name="T4" fmla="*/ 1165 w 1695"/>
                  <a:gd name="T5" fmla="*/ 225 h 4389"/>
                  <a:gd name="T6" fmla="*/ 1180 w 1695"/>
                  <a:gd name="T7" fmla="*/ 630 h 4389"/>
                  <a:gd name="T8" fmla="*/ 1270 w 1695"/>
                  <a:gd name="T9" fmla="*/ 3726 h 4389"/>
                  <a:gd name="T10" fmla="*/ 1630 w 1695"/>
                  <a:gd name="T11" fmla="*/ 4310 h 4389"/>
                  <a:gd name="T12" fmla="*/ 1660 w 1695"/>
                  <a:gd name="T13" fmla="*/ 4200 h 43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95"/>
                  <a:gd name="T22" fmla="*/ 0 h 4389"/>
                  <a:gd name="T23" fmla="*/ 1695 w 1695"/>
                  <a:gd name="T24" fmla="*/ 4389 h 43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95" h="4389">
                    <a:moveTo>
                      <a:pt x="0" y="0"/>
                    </a:moveTo>
                    <a:cubicBezTo>
                      <a:pt x="410" y="26"/>
                      <a:pt x="821" y="53"/>
                      <a:pt x="1015" y="90"/>
                    </a:cubicBezTo>
                    <a:cubicBezTo>
                      <a:pt x="1209" y="127"/>
                      <a:pt x="1138" y="135"/>
                      <a:pt x="1165" y="225"/>
                    </a:cubicBezTo>
                    <a:cubicBezTo>
                      <a:pt x="1192" y="315"/>
                      <a:pt x="1163" y="47"/>
                      <a:pt x="1180" y="630"/>
                    </a:cubicBezTo>
                    <a:cubicBezTo>
                      <a:pt x="1197" y="1213"/>
                      <a:pt x="1195" y="3113"/>
                      <a:pt x="1270" y="3726"/>
                    </a:cubicBezTo>
                    <a:cubicBezTo>
                      <a:pt x="1345" y="4339"/>
                      <a:pt x="1565" y="4231"/>
                      <a:pt x="1630" y="4310"/>
                    </a:cubicBezTo>
                    <a:cubicBezTo>
                      <a:pt x="1695" y="4389"/>
                      <a:pt x="1677" y="4294"/>
                      <a:pt x="1660" y="4200"/>
                    </a:cubicBez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s-ES_tradnl">
                  <a:latin typeface="Perpetua" pitchFamily="18" charset="0"/>
                </a:endParaRPr>
              </a:p>
            </p:txBody>
          </p:sp>
          <p:grpSp>
            <p:nvGrpSpPr>
              <p:cNvPr id="4125" name="Group 33"/>
              <p:cNvGrpSpPr>
                <a:grpSpLocks/>
              </p:cNvGrpSpPr>
              <p:nvPr/>
            </p:nvGrpSpPr>
            <p:grpSpPr bwMode="auto">
              <a:xfrm>
                <a:off x="8132" y="1855"/>
                <a:ext cx="2006" cy="4309"/>
                <a:chOff x="3546" y="2206"/>
                <a:chExt cx="1536" cy="3300"/>
              </a:xfrm>
            </p:grpSpPr>
            <p:sp>
              <p:nvSpPr>
                <p:cNvPr id="4126" name="Line 34"/>
                <p:cNvSpPr>
                  <a:spLocks noChangeShapeType="1"/>
                </p:cNvSpPr>
                <p:nvPr/>
              </p:nvSpPr>
              <p:spPr bwMode="auto">
                <a:xfrm>
                  <a:off x="3546" y="2206"/>
                  <a:ext cx="927" cy="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4127" name="Line 35"/>
                <p:cNvSpPr>
                  <a:spLocks noChangeShapeType="1"/>
                </p:cNvSpPr>
                <p:nvPr/>
              </p:nvSpPr>
              <p:spPr bwMode="auto">
                <a:xfrm>
                  <a:off x="4473" y="2206"/>
                  <a:ext cx="0" cy="330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4128" name="Line 36"/>
                <p:cNvSpPr>
                  <a:spLocks noChangeShapeType="1"/>
                </p:cNvSpPr>
                <p:nvPr/>
              </p:nvSpPr>
              <p:spPr bwMode="auto">
                <a:xfrm>
                  <a:off x="4473" y="5506"/>
                  <a:ext cx="609" cy="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</p:grpSp>
        <p:sp>
          <p:nvSpPr>
            <p:cNvPr id="4118" name="Line 37"/>
            <p:cNvSpPr>
              <a:spLocks noChangeShapeType="1"/>
            </p:cNvSpPr>
            <p:nvPr/>
          </p:nvSpPr>
          <p:spPr bwMode="auto">
            <a:xfrm flipV="1">
              <a:off x="8132" y="1650"/>
              <a:ext cx="0" cy="20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1571625" y="2357438"/>
            <a:ext cx="1204913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</a:pPr>
            <a:r>
              <a:rPr lang="es-ES_tradnl" sz="1600" b="1"/>
              <a:t>Demanda</a:t>
            </a:r>
            <a:endParaRPr lang="es-AR" sz="1600"/>
          </a:p>
        </p:txBody>
      </p:sp>
      <p:sp>
        <p:nvSpPr>
          <p:cNvPr id="4112" name="Text Box 12"/>
          <p:cNvSpPr txBox="1">
            <a:spLocks noChangeArrowheads="1"/>
          </p:cNvSpPr>
          <p:nvPr/>
        </p:nvSpPr>
        <p:spPr bwMode="auto">
          <a:xfrm>
            <a:off x="3500438" y="5500688"/>
            <a:ext cx="471487" cy="250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10800" rIns="0" bIns="10800"/>
          <a:lstStyle/>
          <a:p>
            <a:pPr>
              <a:spcAft>
                <a:spcPts val="1000"/>
              </a:spcAft>
            </a:pPr>
            <a:r>
              <a:rPr lang="es-ES_tradnl" b="1"/>
              <a:t>D</a:t>
            </a:r>
            <a:endParaRPr lang="es-AR"/>
          </a:p>
        </p:txBody>
      </p:sp>
      <p:sp>
        <p:nvSpPr>
          <p:cNvPr id="110" name="109 Forma libre"/>
          <p:cNvSpPr/>
          <p:nvPr/>
        </p:nvSpPr>
        <p:spPr>
          <a:xfrm>
            <a:off x="6118225" y="4494213"/>
            <a:ext cx="1131888" cy="876300"/>
          </a:xfrm>
          <a:custGeom>
            <a:avLst/>
            <a:gdLst>
              <a:gd name="connsiteX0" fmla="*/ 0 w 1133341"/>
              <a:gd name="connsiteY0" fmla="*/ 875763 h 875763"/>
              <a:gd name="connsiteX1" fmla="*/ 566670 w 1133341"/>
              <a:gd name="connsiteY1" fmla="*/ 656822 h 875763"/>
              <a:gd name="connsiteX2" fmla="*/ 1133341 w 1133341"/>
              <a:gd name="connsiteY2" fmla="*/ 0 h 875763"/>
              <a:gd name="connsiteX3" fmla="*/ 1133341 w 1133341"/>
              <a:gd name="connsiteY3" fmla="*/ 0 h 875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341" h="875763">
                <a:moveTo>
                  <a:pt x="0" y="875763"/>
                </a:moveTo>
                <a:cubicBezTo>
                  <a:pt x="188890" y="839272"/>
                  <a:pt x="377780" y="802782"/>
                  <a:pt x="566670" y="656822"/>
                </a:cubicBezTo>
                <a:cubicBezTo>
                  <a:pt x="755560" y="510862"/>
                  <a:pt x="1133341" y="0"/>
                  <a:pt x="1133341" y="0"/>
                </a:cubicBezTo>
                <a:lnTo>
                  <a:pt x="1133341" y="0"/>
                </a:ln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cxnSp>
        <p:nvCxnSpPr>
          <p:cNvPr id="113" name="112 Conector recto"/>
          <p:cNvCxnSpPr/>
          <p:nvPr/>
        </p:nvCxnSpPr>
        <p:spPr>
          <a:xfrm rot="10800000">
            <a:off x="6143625" y="4929188"/>
            <a:ext cx="785813" cy="1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5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4098" name="Object 38"/>
          <p:cNvGraphicFramePr>
            <a:graphicFrameLocks noChangeAspect="1"/>
          </p:cNvGraphicFramePr>
          <p:nvPr/>
        </p:nvGraphicFramePr>
        <p:xfrm>
          <a:off x="3071813" y="2000250"/>
          <a:ext cx="2455862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3" imgW="1574800" imgH="457200" progId="Equation.DSMT4">
                  <p:embed/>
                </p:oleObj>
              </mc:Choice>
              <mc:Fallback>
                <p:oleObj name="Equation" r:id="rId3" imgW="1574800" imgH="4572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2000250"/>
                        <a:ext cx="2455862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48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90D81-1D2E-4FFD-96CE-2E6DF5F6FB05}" type="slidenum">
              <a:rPr lang="es-AR"/>
              <a:pPr>
                <a:defRPr/>
              </a:pPr>
              <a:t>8</a:t>
            </a:fld>
            <a:endParaRPr lang="es-AR"/>
          </a:p>
        </p:txBody>
      </p:sp>
      <p:sp>
        <p:nvSpPr>
          <p:cNvPr id="5125" name="4 Marcador de contenido"/>
          <p:cNvSpPr>
            <a:spLocks noGrp="1"/>
          </p:cNvSpPr>
          <p:nvPr>
            <p:ph sz="quarter" idx="1"/>
          </p:nvPr>
        </p:nvSpPr>
        <p:spPr>
          <a:xfrm>
            <a:off x="428625" y="1071563"/>
            <a:ext cx="8463855" cy="4948237"/>
          </a:xfrm>
        </p:spPr>
        <p:txBody>
          <a:bodyPr/>
          <a:lstStyle/>
          <a:p>
            <a:r>
              <a:rPr lang="es-ES" sz="2800" dirty="0" smtClean="0"/>
              <a:t>La programación de la operación y el mercado</a:t>
            </a:r>
          </a:p>
          <a:p>
            <a:pPr>
              <a:buFont typeface="Wingdings 2" pitchFamily="18" charset="2"/>
              <a:buNone/>
            </a:pPr>
            <a:r>
              <a:rPr lang="es-ES" sz="2400" dirty="0" smtClean="0">
                <a:sym typeface="Symbol" pitchFamily="18" charset="2"/>
              </a:rPr>
              <a:t>  </a:t>
            </a:r>
            <a:r>
              <a:rPr lang="es-ES" sz="2400" u="sng" dirty="0" smtClean="0"/>
              <a:t>Ejemplo 1:</a:t>
            </a:r>
            <a:r>
              <a:rPr lang="es-ES" sz="2400" dirty="0" smtClean="0"/>
              <a:t> </a:t>
            </a:r>
            <a:r>
              <a:rPr lang="es-ES" sz="1600" dirty="0" smtClean="0"/>
              <a:t>¿Cuál es la forma más económica de abastecer la demanda D usando la generación disponible?</a:t>
            </a:r>
            <a:r>
              <a:rPr lang="es-ES" sz="1600" dirty="0" smtClean="0">
                <a:sym typeface="Symbol" pitchFamily="18" charset="2"/>
              </a:rPr>
              <a:t>                   </a:t>
            </a:r>
          </a:p>
          <a:p>
            <a:pPr algn="ctr">
              <a:buFont typeface="Wingdings 2" pitchFamily="18" charset="2"/>
              <a:buNone/>
            </a:pPr>
            <a:endParaRPr lang="es-ES" sz="2800" dirty="0" smtClean="0"/>
          </a:p>
          <a:p>
            <a:pPr algn="ctr">
              <a:buFont typeface="Wingdings 2" pitchFamily="18" charset="2"/>
              <a:buNone/>
            </a:pPr>
            <a:endParaRPr lang="es-ES" sz="2800" dirty="0" smtClean="0"/>
          </a:p>
          <a:p>
            <a:endParaRPr lang="es-ES" sz="2800" dirty="0" smtClean="0"/>
          </a:p>
          <a:p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12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513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513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5132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pSp>
        <p:nvGrpSpPr>
          <p:cNvPr id="5133" name="Group 3"/>
          <p:cNvGrpSpPr>
            <a:grpSpLocks noChangeAspect="1"/>
          </p:cNvGrpSpPr>
          <p:nvPr/>
        </p:nvGrpSpPr>
        <p:grpSpPr bwMode="auto">
          <a:xfrm>
            <a:off x="4929188" y="2214563"/>
            <a:ext cx="2252662" cy="1898650"/>
            <a:chOff x="6570" y="9210"/>
            <a:chExt cx="2985" cy="2515"/>
          </a:xfrm>
        </p:grpSpPr>
        <p:sp>
          <p:nvSpPr>
            <p:cNvPr id="5194" name="AutoShape 4"/>
            <p:cNvSpPr>
              <a:spLocks noChangeAspect="1" noChangeArrowheads="1"/>
            </p:cNvSpPr>
            <p:nvPr/>
          </p:nvSpPr>
          <p:spPr bwMode="auto">
            <a:xfrm>
              <a:off x="6570" y="9210"/>
              <a:ext cx="2985" cy="2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>
                <a:latin typeface="Perpetua" pitchFamily="18" charset="0"/>
              </a:endParaRPr>
            </a:p>
          </p:txBody>
        </p:sp>
        <p:grpSp>
          <p:nvGrpSpPr>
            <p:cNvPr id="5195" name="Group 5"/>
            <p:cNvGrpSpPr>
              <a:grpSpLocks/>
            </p:cNvGrpSpPr>
            <p:nvPr/>
          </p:nvGrpSpPr>
          <p:grpSpPr bwMode="auto">
            <a:xfrm>
              <a:off x="6864" y="9445"/>
              <a:ext cx="2438" cy="2040"/>
              <a:chOff x="6864" y="9445"/>
              <a:chExt cx="2438" cy="2040"/>
            </a:xfrm>
          </p:grpSpPr>
          <p:grpSp>
            <p:nvGrpSpPr>
              <p:cNvPr id="5196" name="Group 6"/>
              <p:cNvGrpSpPr>
                <a:grpSpLocks/>
              </p:cNvGrpSpPr>
              <p:nvPr/>
            </p:nvGrpSpPr>
            <p:grpSpPr bwMode="auto">
              <a:xfrm>
                <a:off x="6864" y="9445"/>
                <a:ext cx="1320" cy="720"/>
                <a:chOff x="864" y="1776"/>
                <a:chExt cx="528" cy="288"/>
              </a:xfrm>
            </p:grpSpPr>
            <p:sp>
              <p:nvSpPr>
                <p:cNvPr id="5205" name="Oval 7"/>
                <p:cNvSpPr>
                  <a:spLocks noChangeArrowheads="1"/>
                </p:cNvSpPr>
                <p:nvPr/>
              </p:nvSpPr>
              <p:spPr bwMode="auto">
                <a:xfrm>
                  <a:off x="864" y="1776"/>
                  <a:ext cx="288" cy="288"/>
                </a:xfrm>
                <a:prstGeom prst="ellipse">
                  <a:avLst/>
                </a:prstGeom>
                <a:solidFill>
                  <a:srgbClr val="DDDDDD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es-ES_tradnl">
                    <a:latin typeface="Perpetua" pitchFamily="18" charset="0"/>
                  </a:endParaRPr>
                </a:p>
              </p:txBody>
            </p:sp>
            <p:sp>
              <p:nvSpPr>
                <p:cNvPr id="5206" name="Line 8"/>
                <p:cNvSpPr>
                  <a:spLocks noChangeShapeType="1"/>
                </p:cNvSpPr>
                <p:nvPr/>
              </p:nvSpPr>
              <p:spPr bwMode="auto">
                <a:xfrm>
                  <a:off x="1152" y="1920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5197" name="Group 9"/>
              <p:cNvGrpSpPr>
                <a:grpSpLocks/>
              </p:cNvGrpSpPr>
              <p:nvPr/>
            </p:nvGrpSpPr>
            <p:grpSpPr bwMode="auto">
              <a:xfrm>
                <a:off x="6864" y="10405"/>
                <a:ext cx="1320" cy="720"/>
                <a:chOff x="864" y="1776"/>
                <a:chExt cx="528" cy="288"/>
              </a:xfrm>
            </p:grpSpPr>
            <p:sp>
              <p:nvSpPr>
                <p:cNvPr id="5203" name="Oval 10"/>
                <p:cNvSpPr>
                  <a:spLocks noChangeArrowheads="1"/>
                </p:cNvSpPr>
                <p:nvPr/>
              </p:nvSpPr>
              <p:spPr bwMode="auto">
                <a:xfrm>
                  <a:off x="864" y="1776"/>
                  <a:ext cx="288" cy="288"/>
                </a:xfrm>
                <a:prstGeom prst="ellipse">
                  <a:avLst/>
                </a:prstGeom>
                <a:solidFill>
                  <a:srgbClr val="DDDDDD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es-ES_tradnl">
                    <a:latin typeface="Perpetua" pitchFamily="18" charset="0"/>
                  </a:endParaRPr>
                </a:p>
              </p:txBody>
            </p:sp>
            <p:sp>
              <p:nvSpPr>
                <p:cNvPr id="5204" name="Line 11"/>
                <p:cNvSpPr>
                  <a:spLocks noChangeShapeType="1"/>
                </p:cNvSpPr>
                <p:nvPr/>
              </p:nvSpPr>
              <p:spPr bwMode="auto">
                <a:xfrm>
                  <a:off x="1152" y="1920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5198" name="Text Box 12"/>
              <p:cNvSpPr txBox="1">
                <a:spLocks noChangeArrowheads="1"/>
              </p:cNvSpPr>
              <p:nvPr/>
            </p:nvSpPr>
            <p:spPr bwMode="auto">
              <a:xfrm>
                <a:off x="6864" y="9565"/>
                <a:ext cx="680" cy="5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  <a:latin typeface="Calibri" pitchFamily="34" charset="0"/>
                  </a:rPr>
                  <a:t>G1</a:t>
                </a:r>
                <a:endParaRPr lang="es-AR"/>
              </a:p>
            </p:txBody>
          </p:sp>
          <p:sp>
            <p:nvSpPr>
              <p:cNvPr id="5199" name="Text Box 13"/>
              <p:cNvSpPr txBox="1">
                <a:spLocks noChangeArrowheads="1"/>
              </p:cNvSpPr>
              <p:nvPr/>
            </p:nvSpPr>
            <p:spPr bwMode="auto">
              <a:xfrm>
                <a:off x="6864" y="10525"/>
                <a:ext cx="680" cy="5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  <a:latin typeface="Calibri" pitchFamily="34" charset="0"/>
                  </a:rPr>
                  <a:t>G2</a:t>
                </a:r>
                <a:endParaRPr lang="es-AR"/>
              </a:p>
            </p:txBody>
          </p:sp>
          <p:sp>
            <p:nvSpPr>
              <p:cNvPr id="5200" name="AutoShape 14"/>
              <p:cNvSpPr>
                <a:spLocks noChangeArrowheads="1"/>
              </p:cNvSpPr>
              <p:nvPr/>
            </p:nvSpPr>
            <p:spPr bwMode="auto">
              <a:xfrm flipV="1">
                <a:off x="8364" y="10165"/>
                <a:ext cx="840" cy="600"/>
              </a:xfrm>
              <a:custGeom>
                <a:avLst/>
                <a:gdLst>
                  <a:gd name="T0" fmla="*/ 600 w 21600"/>
                  <a:gd name="T1" fmla="*/ 0 h 21600"/>
                  <a:gd name="T2" fmla="*/ 360 w 21600"/>
                  <a:gd name="T3" fmla="*/ 245 h 21600"/>
                  <a:gd name="T4" fmla="*/ 0 w 21600"/>
                  <a:gd name="T5" fmla="*/ 559 h 21600"/>
                  <a:gd name="T6" fmla="*/ 322 w 21600"/>
                  <a:gd name="T7" fmla="*/ 600 h 21600"/>
                  <a:gd name="T8" fmla="*/ 644 w 21600"/>
                  <a:gd name="T9" fmla="*/ 460 h 21600"/>
                  <a:gd name="T10" fmla="*/ 840 w 21600"/>
                  <a:gd name="T11" fmla="*/ 245 h 21600"/>
                  <a:gd name="T12" fmla="*/ 17694720 60000 65536"/>
                  <a:gd name="T13" fmla="*/ 11796480 60000 65536"/>
                  <a:gd name="T14" fmla="*/ 11796480 60000 65536"/>
                  <a:gd name="T15" fmla="*/ 5898240 60000 65536"/>
                  <a:gd name="T16" fmla="*/ 0 60000 65536"/>
                  <a:gd name="T17" fmla="*/ 0 60000 65536"/>
                  <a:gd name="T18" fmla="*/ 0 w 21600"/>
                  <a:gd name="T19" fmla="*/ 18648 h 21600"/>
                  <a:gd name="T20" fmla="*/ 1656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8820"/>
                    </a:lnTo>
                    <a:lnTo>
                      <a:pt x="14297" y="8820"/>
                    </a:lnTo>
                    <a:lnTo>
                      <a:pt x="14297" y="18648"/>
                    </a:lnTo>
                    <a:lnTo>
                      <a:pt x="0" y="18648"/>
                    </a:lnTo>
                    <a:lnTo>
                      <a:pt x="0" y="21600"/>
                    </a:lnTo>
                    <a:lnTo>
                      <a:pt x="16560" y="21600"/>
                    </a:lnTo>
                    <a:lnTo>
                      <a:pt x="16560" y="8820"/>
                    </a:lnTo>
                    <a:lnTo>
                      <a:pt x="21600" y="8820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s-ES_tradnl">
                  <a:latin typeface="Perpetua" pitchFamily="18" charset="0"/>
                </a:endParaRPr>
              </a:p>
            </p:txBody>
          </p:sp>
          <p:sp>
            <p:nvSpPr>
              <p:cNvPr id="5201" name="Text Box 15"/>
              <p:cNvSpPr txBox="1">
                <a:spLocks noChangeArrowheads="1"/>
              </p:cNvSpPr>
              <p:nvPr/>
            </p:nvSpPr>
            <p:spPr bwMode="auto">
              <a:xfrm>
                <a:off x="8663" y="10765"/>
                <a:ext cx="639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US" sz="2400" b="1">
                    <a:latin typeface="Calibri" pitchFamily="34" charset="0"/>
                  </a:rPr>
                  <a:t>D</a:t>
                </a:r>
                <a:endParaRPr lang="es-AR"/>
              </a:p>
            </p:txBody>
          </p:sp>
          <p:sp>
            <p:nvSpPr>
              <p:cNvPr id="5202" name="Line 16"/>
              <p:cNvSpPr>
                <a:spLocks noChangeShapeType="1"/>
              </p:cNvSpPr>
              <p:nvPr/>
            </p:nvSpPr>
            <p:spPr bwMode="auto">
              <a:xfrm>
                <a:off x="8304" y="9565"/>
                <a:ext cx="0" cy="1680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</p:grpSp>
      <p:sp>
        <p:nvSpPr>
          <p:cNvPr id="5134" name="63 CuadroTexto"/>
          <p:cNvSpPr txBox="1">
            <a:spLocks noChangeArrowheads="1"/>
          </p:cNvSpPr>
          <p:nvPr/>
        </p:nvSpPr>
        <p:spPr bwMode="auto">
          <a:xfrm>
            <a:off x="428625" y="1988840"/>
            <a:ext cx="6715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 pitchFamily="18" charset="0"/>
              </a:rPr>
              <a:t>DEMANDA: </a:t>
            </a:r>
            <a:endParaRPr lang="es-AR" dirty="0">
              <a:latin typeface="Perpetua" pitchFamily="18" charset="0"/>
            </a:endParaRPr>
          </a:p>
          <a:p>
            <a:r>
              <a:rPr lang="en-US" dirty="0">
                <a:latin typeface="Perpetua" pitchFamily="18" charset="0"/>
              </a:rPr>
              <a:t>   D = 100 MW</a:t>
            </a:r>
            <a:endParaRPr lang="es-AR" dirty="0">
              <a:latin typeface="Perpetua" pitchFamily="18" charset="0"/>
            </a:endParaRPr>
          </a:p>
          <a:p>
            <a:r>
              <a:rPr lang="es-ES" dirty="0">
                <a:latin typeface="Perpetua" pitchFamily="18" charset="0"/>
              </a:rPr>
              <a:t>GENERACIÓN:</a:t>
            </a:r>
            <a:endParaRPr lang="es-AR" dirty="0">
              <a:latin typeface="Perpetua" pitchFamily="18" charset="0"/>
            </a:endParaRPr>
          </a:p>
          <a:p>
            <a:r>
              <a:rPr lang="es-ES" dirty="0">
                <a:latin typeface="Perpetua" pitchFamily="18" charset="0"/>
              </a:rPr>
              <a:t>   G1: </a:t>
            </a:r>
            <a:r>
              <a:rPr lang="es-ES" i="1" dirty="0">
                <a:latin typeface="Perpetua" pitchFamily="18" charset="0"/>
              </a:rPr>
              <a:t> P1max</a:t>
            </a:r>
            <a:r>
              <a:rPr lang="es-ES" dirty="0">
                <a:latin typeface="Perpetua" pitchFamily="18" charset="0"/>
              </a:rPr>
              <a:t> = 100 MW</a:t>
            </a:r>
            <a:endParaRPr lang="es-AR" dirty="0">
              <a:latin typeface="Perpetua" pitchFamily="18" charset="0"/>
            </a:endParaRPr>
          </a:p>
          <a:p>
            <a:r>
              <a:rPr lang="es-ES" dirty="0">
                <a:latin typeface="Perpetua" pitchFamily="18" charset="0"/>
              </a:rPr>
              <a:t>   G2: </a:t>
            </a:r>
            <a:r>
              <a:rPr lang="es-ES" i="1" dirty="0">
                <a:latin typeface="Perpetua" pitchFamily="18" charset="0"/>
              </a:rPr>
              <a:t> P2max</a:t>
            </a:r>
            <a:r>
              <a:rPr lang="es-ES" dirty="0">
                <a:latin typeface="Perpetua" pitchFamily="18" charset="0"/>
              </a:rPr>
              <a:t> = 200 MW</a:t>
            </a:r>
            <a:endParaRPr lang="es-AR" dirty="0">
              <a:latin typeface="Perpetua" pitchFamily="18" charset="0"/>
            </a:endParaRPr>
          </a:p>
          <a:p>
            <a:r>
              <a:rPr lang="es-ES" i="1" dirty="0">
                <a:latin typeface="Perpetua" pitchFamily="18" charset="0"/>
              </a:rPr>
              <a:t>   Costos</a:t>
            </a:r>
            <a:r>
              <a:rPr lang="es-ES" dirty="0">
                <a:latin typeface="Perpetua" pitchFamily="18" charset="0"/>
              </a:rPr>
              <a:t> [$/h]:</a:t>
            </a:r>
            <a:endParaRPr lang="es-AR" dirty="0">
              <a:latin typeface="Perpetua" pitchFamily="18" charset="0"/>
            </a:endParaRPr>
          </a:p>
          <a:p>
            <a:r>
              <a:rPr lang="es-ES" i="1" dirty="0">
                <a:latin typeface="Perpetua" pitchFamily="18" charset="0"/>
              </a:rPr>
              <a:t>     </a:t>
            </a:r>
            <a:r>
              <a:rPr lang="es-ES" dirty="0">
                <a:latin typeface="Perpetua" pitchFamily="18" charset="0"/>
              </a:rPr>
              <a:t>G1</a:t>
            </a:r>
            <a:r>
              <a:rPr lang="es-ES" i="1" dirty="0">
                <a:latin typeface="Perpetua" pitchFamily="18" charset="0"/>
              </a:rPr>
              <a:t>:  = 320 + 16 P</a:t>
            </a:r>
            <a:r>
              <a:rPr lang="es-ES" i="1" baseline="-25000" dirty="0">
                <a:latin typeface="Perpetua" pitchFamily="18" charset="0"/>
              </a:rPr>
              <a:t>1 </a:t>
            </a:r>
            <a:r>
              <a:rPr lang="es-ES" i="1" dirty="0">
                <a:latin typeface="Perpetua" pitchFamily="18" charset="0"/>
              </a:rPr>
              <a:t>+ 0.08 P</a:t>
            </a:r>
            <a:r>
              <a:rPr lang="es-ES" i="1" baseline="-25000" dirty="0">
                <a:latin typeface="Perpetua" pitchFamily="18" charset="0"/>
              </a:rPr>
              <a:t>1 </a:t>
            </a:r>
            <a:r>
              <a:rPr lang="es-ES" i="1" baseline="30000" dirty="0">
                <a:latin typeface="Perpetua" pitchFamily="18" charset="0"/>
              </a:rPr>
              <a:t>2</a:t>
            </a:r>
            <a:endParaRPr lang="es-AR" dirty="0">
              <a:latin typeface="Perpetua" pitchFamily="18" charset="0"/>
            </a:endParaRPr>
          </a:p>
          <a:p>
            <a:r>
              <a:rPr lang="es-ES" i="1" dirty="0">
                <a:latin typeface="Perpetua" pitchFamily="18" charset="0"/>
              </a:rPr>
              <a:t>     </a:t>
            </a:r>
            <a:r>
              <a:rPr lang="es-ES" dirty="0">
                <a:latin typeface="Perpetua" pitchFamily="18" charset="0"/>
              </a:rPr>
              <a:t>G2</a:t>
            </a:r>
            <a:r>
              <a:rPr lang="es-ES" i="1" dirty="0">
                <a:latin typeface="Perpetua" pitchFamily="18" charset="0"/>
              </a:rPr>
              <a:t>:  = 450 + 9 P</a:t>
            </a:r>
            <a:r>
              <a:rPr lang="es-ES" i="1" baseline="-25000" dirty="0">
                <a:latin typeface="Perpetua" pitchFamily="18" charset="0"/>
              </a:rPr>
              <a:t>2</a:t>
            </a:r>
            <a:r>
              <a:rPr lang="es-ES" i="1" dirty="0">
                <a:latin typeface="Perpetua" pitchFamily="18" charset="0"/>
              </a:rPr>
              <a:t> + 0.18 P</a:t>
            </a:r>
            <a:r>
              <a:rPr lang="es-ES" i="1" baseline="-25000" dirty="0">
                <a:latin typeface="Perpetua" pitchFamily="18" charset="0"/>
              </a:rPr>
              <a:t>2 </a:t>
            </a:r>
            <a:r>
              <a:rPr lang="es-ES" i="1" baseline="30000" dirty="0">
                <a:latin typeface="Perpetua" pitchFamily="18" charset="0"/>
              </a:rPr>
              <a:t>2</a:t>
            </a:r>
          </a:p>
        </p:txBody>
      </p:sp>
      <p:sp>
        <p:nvSpPr>
          <p:cNvPr id="5135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5122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223854"/>
              </p:ext>
            </p:extLst>
          </p:nvPr>
        </p:nvGraphicFramePr>
        <p:xfrm>
          <a:off x="3857625" y="3861048"/>
          <a:ext cx="31575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3" imgW="2057400" imgH="241300" progId="Equation.DSMT4">
                  <p:embed/>
                </p:oleObj>
              </mc:Choice>
              <mc:Fallback>
                <p:oleObj name="Equation" r:id="rId3" imgW="2057400" imgH="2413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5" y="3861048"/>
                        <a:ext cx="3157538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6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892663"/>
              </p:ext>
            </p:extLst>
          </p:nvPr>
        </p:nvGraphicFramePr>
        <p:xfrm>
          <a:off x="1928813" y="4293096"/>
          <a:ext cx="5357848" cy="1900350"/>
        </p:xfrm>
        <a:graphic>
          <a:graphicData uri="http://schemas.openxmlformats.org/drawingml/2006/table">
            <a:tbl>
              <a:tblPr/>
              <a:tblGrid>
                <a:gridCol w="897881"/>
                <a:gridCol w="897881"/>
                <a:gridCol w="897881"/>
                <a:gridCol w="897881"/>
                <a:gridCol w="883162"/>
                <a:gridCol w="883162"/>
              </a:tblGrid>
              <a:tr h="240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P1 [MW]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CM1 [$/</a:t>
                      </a: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MWh</a:t>
                      </a: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]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P2 [MW]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CM2 [$/</a:t>
                      </a: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MWh</a:t>
                      </a: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]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D = P1 + P2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COSTO [$/h]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40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45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3470,0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25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20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75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36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2907,5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50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24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50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27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2670,0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Times New Roman"/>
                        </a:rPr>
                        <a:t>55,8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Times New Roman"/>
                        </a:rPr>
                        <a:t>24,9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Times New Roman"/>
                        </a:rPr>
                        <a:t>44,2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Times New Roman"/>
                        </a:rPr>
                        <a:t>24,9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Times New Roman"/>
                        </a:rPr>
                        <a:t>2661,3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0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75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28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25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18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2757,5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32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3170,0</a:t>
                      </a:r>
                      <a:endParaRPr lang="es-A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09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85C304-DB5C-450A-BE26-E5932251EFCA}" type="slidenum">
              <a:rPr lang="es-AR"/>
              <a:pPr>
                <a:defRPr/>
              </a:pPr>
              <a:t>9</a:t>
            </a:fld>
            <a:endParaRPr lang="es-AR"/>
          </a:p>
        </p:txBody>
      </p:sp>
      <p:sp>
        <p:nvSpPr>
          <p:cNvPr id="30724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400" smtClean="0"/>
              <a:t>Todas las soluciones propuestas son “factibles” </a:t>
            </a:r>
          </a:p>
          <a:p>
            <a:pPr>
              <a:buFont typeface="Wingdings 2" pitchFamily="18" charset="2"/>
              <a:buNone/>
            </a:pPr>
            <a:r>
              <a:rPr lang="es-ES" sz="2400" smtClean="0"/>
              <a:t>    (P1 + P2  = 100 MW)  </a:t>
            </a:r>
            <a:endParaRPr lang="es-AR" sz="2400" smtClean="0"/>
          </a:p>
          <a:p>
            <a:r>
              <a:rPr lang="es-ES" sz="2400" smtClean="0"/>
              <a:t>Las soluciones tienen distinto costo de operación y que estos disminuyen hasta un punto y luego aumentan, cuando se transfiere carga desde la máquina 2 a la 1.</a:t>
            </a:r>
            <a:endParaRPr lang="es-AR" sz="2400" smtClean="0"/>
          </a:p>
          <a:p>
            <a:r>
              <a:rPr lang="es-ES" sz="2400" smtClean="0"/>
              <a:t> Hay un punto de mínimo costo entre los despachos “extremos” (0,100) y (100,0) </a:t>
            </a:r>
            <a:endParaRPr lang="es-AR" sz="24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07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072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073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pic>
        <p:nvPicPr>
          <p:cNvPr id="3073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3716338"/>
            <a:ext cx="3214687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3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85C9D-7DCD-41D6-A699-F1E21C9E5DC9}" type="slidenum">
              <a:rPr lang="es-AR"/>
              <a:pPr>
                <a:defRPr/>
              </a:pPr>
              <a:t>10</a:t>
            </a:fld>
            <a:endParaRPr lang="es-AR"/>
          </a:p>
        </p:txBody>
      </p:sp>
      <p:sp>
        <p:nvSpPr>
          <p:cNvPr id="6153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500687"/>
          </a:xfrm>
        </p:spPr>
        <p:txBody>
          <a:bodyPr/>
          <a:lstStyle/>
          <a:p>
            <a:r>
              <a:rPr lang="es-MX" sz="2800" dirty="0" smtClean="0"/>
              <a:t>Formulación del Problema </a:t>
            </a:r>
          </a:p>
          <a:p>
            <a:pPr lvl="1"/>
            <a:r>
              <a:rPr lang="es-MX" i="1" dirty="0" smtClean="0"/>
              <a:t>Función Objetivo                                 Sujeto a:</a:t>
            </a:r>
          </a:p>
          <a:p>
            <a:pPr lvl="3"/>
            <a:endParaRPr lang="es-MX" i="1" dirty="0" smtClean="0"/>
          </a:p>
          <a:p>
            <a:pPr lvl="1"/>
            <a:r>
              <a:rPr lang="es-MX" i="1" dirty="0" err="1" smtClean="0"/>
              <a:t>Lagrange</a:t>
            </a:r>
            <a:endParaRPr lang="es-MX" i="1" dirty="0" smtClean="0"/>
          </a:p>
          <a:p>
            <a:pPr lvl="1"/>
            <a:endParaRPr lang="es-MX" i="1" dirty="0" smtClean="0"/>
          </a:p>
          <a:p>
            <a:pPr lvl="1"/>
            <a:r>
              <a:rPr lang="es-MX" i="1" dirty="0" smtClean="0"/>
              <a:t>Condiciones de 1er. Orden:</a:t>
            </a:r>
          </a:p>
          <a:p>
            <a:pPr lvl="1"/>
            <a:endParaRPr lang="es-MX" i="1" dirty="0" smtClean="0"/>
          </a:p>
          <a:p>
            <a:pPr lvl="1"/>
            <a:endParaRPr lang="es-MX" i="1" dirty="0" smtClean="0"/>
          </a:p>
          <a:p>
            <a:pPr lvl="1"/>
            <a:endParaRPr lang="es-MX" i="1" dirty="0" smtClean="0"/>
          </a:p>
          <a:p>
            <a:pPr lvl="1"/>
            <a:endParaRPr lang="es-MX" i="1" dirty="0" smtClean="0"/>
          </a:p>
          <a:p>
            <a:pPr lvl="1">
              <a:buFont typeface="Wingdings 2" pitchFamily="18" charset="2"/>
              <a:buNone/>
            </a:pPr>
            <a:endParaRPr lang="es-ES_tradnl" sz="1800" b="1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15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61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61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615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615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61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614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470583"/>
              </p:ext>
            </p:extLst>
          </p:nvPr>
        </p:nvGraphicFramePr>
        <p:xfrm>
          <a:off x="3714750" y="1268760"/>
          <a:ext cx="15716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" name="Equation" r:id="rId3" imgW="1193800" imgH="457200" progId="Equation.DSMT4">
                  <p:embed/>
                </p:oleObj>
              </mc:Choice>
              <mc:Fallback>
                <p:oleObj name="Equation" r:id="rId3" imgW="11938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0" y="1268760"/>
                        <a:ext cx="1571625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260966"/>
              </p:ext>
            </p:extLst>
          </p:nvPr>
        </p:nvGraphicFramePr>
        <p:xfrm>
          <a:off x="2715018" y="1823244"/>
          <a:ext cx="314325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Equation" r:id="rId5" imgW="2171700" imgH="457200" progId="Equation.DSMT4">
                  <p:embed/>
                </p:oleObj>
              </mc:Choice>
              <mc:Fallback>
                <p:oleObj name="Equation" r:id="rId5" imgW="2171700" imgH="457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5018" y="1823244"/>
                        <a:ext cx="3143250" cy="661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614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298391"/>
              </p:ext>
            </p:extLst>
          </p:nvPr>
        </p:nvGraphicFramePr>
        <p:xfrm>
          <a:off x="2857500" y="2354015"/>
          <a:ext cx="3214687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Equation" r:id="rId7" imgW="2286000" imgH="457200" progId="Equation.DSMT4">
                  <p:embed/>
                </p:oleObj>
              </mc:Choice>
              <mc:Fallback>
                <p:oleObj name="Equation" r:id="rId7" imgW="22860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2354015"/>
                        <a:ext cx="3214687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614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697391"/>
              </p:ext>
            </p:extLst>
          </p:nvPr>
        </p:nvGraphicFramePr>
        <p:xfrm>
          <a:off x="4414366" y="3212976"/>
          <a:ext cx="2101850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Equation" r:id="rId9" imgW="1447800" imgH="889000" progId="Equation.DSMT4">
                  <p:embed/>
                </p:oleObj>
              </mc:Choice>
              <mc:Fallback>
                <p:oleObj name="Equation" r:id="rId9" imgW="1447800" imgH="889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4366" y="3212976"/>
                        <a:ext cx="2101850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615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76024"/>
              </p:ext>
            </p:extLst>
          </p:nvPr>
        </p:nvGraphicFramePr>
        <p:xfrm>
          <a:off x="3165499" y="4509120"/>
          <a:ext cx="42148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0" name="Equation" r:id="rId11" imgW="2603500" imgH="431800" progId="Equation.DSMT4">
                  <p:embed/>
                </p:oleObj>
              </mc:Choice>
              <mc:Fallback>
                <p:oleObj name="Equation" r:id="rId11" imgW="2603500" imgH="431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5499" y="4509120"/>
                        <a:ext cx="4214813" cy="69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5" name="21 CuadroTexto"/>
          <p:cNvSpPr txBox="1">
            <a:spLocks noChangeArrowheads="1"/>
          </p:cNvSpPr>
          <p:nvPr/>
        </p:nvSpPr>
        <p:spPr bwMode="auto">
          <a:xfrm>
            <a:off x="714375" y="5373216"/>
            <a:ext cx="8143875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es-ES_tradnl" b="1">
                <a:latin typeface="Perpetua" pitchFamily="18" charset="0"/>
              </a:rPr>
              <a:t>el sistema opera óptimamente cuando las unidades operan a una potencia tal que los costos marginales resultan todos iguales entre si</a:t>
            </a:r>
            <a:endParaRPr lang="es-MX" i="1">
              <a:latin typeface="Perpetua" pitchFamily="18" charset="0"/>
            </a:endParaRPr>
          </a:p>
        </p:txBody>
      </p:sp>
      <p:sp>
        <p:nvSpPr>
          <p:cNvPr id="6167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3A1673-0A63-4833-B567-1F3DDD69355D}" type="slidenum">
              <a:rPr lang="es-AR"/>
              <a:pPr>
                <a:defRPr/>
              </a:pPr>
              <a:t>11</a:t>
            </a:fld>
            <a:endParaRPr lang="es-AR"/>
          </a:p>
        </p:txBody>
      </p:sp>
      <p:sp>
        <p:nvSpPr>
          <p:cNvPr id="7173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MX" sz="2800" smtClean="0"/>
              <a:t>Solución del Problema  1:</a:t>
            </a:r>
          </a:p>
          <a:p>
            <a:pPr lvl="1"/>
            <a:r>
              <a:rPr lang="es-MX" i="1" smtClean="0"/>
              <a:t>Método de programación matemática</a:t>
            </a:r>
          </a:p>
          <a:p>
            <a:pPr lvl="1"/>
            <a:endParaRPr lang="es-MX" i="1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717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7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7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71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7170" name="Object 9"/>
          <p:cNvGraphicFramePr>
            <a:graphicFrameLocks noChangeAspect="1"/>
          </p:cNvGraphicFramePr>
          <p:nvPr/>
        </p:nvGraphicFramePr>
        <p:xfrm>
          <a:off x="2393950" y="2214563"/>
          <a:ext cx="3997325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3" imgW="2019240" imgH="1371600" progId="Equation.DSMT4">
                  <p:embed/>
                </p:oleObj>
              </mc:Choice>
              <mc:Fallback>
                <p:oleObj name="Equation" r:id="rId3" imgW="2019240" imgH="1371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2214563"/>
                        <a:ext cx="3997325" cy="271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71173E-483C-4B11-AB1E-AC1EE88B2A33}" type="slidenum">
              <a:rPr lang="es-AR"/>
              <a:pPr>
                <a:defRPr/>
              </a:pPr>
              <a:t>12</a:t>
            </a:fld>
            <a:endParaRPr lang="es-AR"/>
          </a:p>
        </p:txBody>
      </p:sp>
      <p:sp>
        <p:nvSpPr>
          <p:cNvPr id="8197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endParaRPr lang="es-MX" sz="2800" smtClean="0"/>
          </a:p>
          <a:p>
            <a:pPr lvl="1"/>
            <a:endParaRPr lang="es-MX" i="1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819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0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8211" name="18 Rectángulo"/>
          <p:cNvSpPr>
            <a:spLocks noChangeArrowheads="1"/>
          </p:cNvSpPr>
          <p:nvPr/>
        </p:nvSpPr>
        <p:spPr bwMode="auto">
          <a:xfrm>
            <a:off x="714375" y="1143000"/>
            <a:ext cx="785812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u="sng" dirty="0">
                <a:latin typeface="Perpetua" pitchFamily="18" charset="0"/>
              </a:rPr>
              <a:t>Ejemplo 2: </a:t>
            </a:r>
          </a:p>
          <a:p>
            <a:r>
              <a:rPr lang="es-ES" sz="2400" dirty="0">
                <a:latin typeface="Perpetua" pitchFamily="18" charset="0"/>
              </a:rPr>
              <a:t>¿Cuál sería el despacho óptimo del sistema del Problema 1 si la demanda aumenta a D=180 MW?</a:t>
            </a:r>
          </a:p>
          <a:p>
            <a:endParaRPr lang="es-ES" sz="2400" dirty="0">
              <a:latin typeface="Perpetua" pitchFamily="18" charset="0"/>
            </a:endParaRPr>
          </a:p>
          <a:p>
            <a:endParaRPr lang="es-ES" sz="2400" dirty="0">
              <a:latin typeface="Perpetua" pitchFamily="18" charset="0"/>
            </a:endParaRPr>
          </a:p>
          <a:p>
            <a:endParaRPr lang="es-ES" sz="2400" dirty="0">
              <a:latin typeface="Perpetua" pitchFamily="18" charset="0"/>
            </a:endParaRPr>
          </a:p>
          <a:p>
            <a:pPr algn="ctr"/>
            <a:r>
              <a:rPr lang="es-ES" sz="2400" dirty="0" err="1" smtClean="0">
                <a:solidFill>
                  <a:srgbClr val="FF0000"/>
                </a:solidFill>
                <a:latin typeface="Perpetua" pitchFamily="18" charset="0"/>
              </a:rPr>
              <a:t>Infactible</a:t>
            </a:r>
            <a:endParaRPr lang="es-ES" sz="2400" dirty="0">
              <a:solidFill>
                <a:srgbClr val="FF0000"/>
              </a:solidFill>
              <a:latin typeface="Perpetua" pitchFamily="18" charset="0"/>
            </a:endParaRPr>
          </a:p>
          <a:p>
            <a:endParaRPr lang="es-AR" sz="2400" dirty="0">
              <a:latin typeface="Perpetua" pitchFamily="18" charset="0"/>
            </a:endParaRPr>
          </a:p>
        </p:txBody>
      </p:sp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624971"/>
              </p:ext>
            </p:extLst>
          </p:nvPr>
        </p:nvGraphicFramePr>
        <p:xfrm>
          <a:off x="1000125" y="2276872"/>
          <a:ext cx="6929486" cy="1357322"/>
        </p:xfrm>
        <a:graphic>
          <a:graphicData uri="http://schemas.openxmlformats.org/drawingml/2006/table">
            <a:tbl>
              <a:tblPr/>
              <a:tblGrid>
                <a:gridCol w="1161260"/>
                <a:gridCol w="1161260"/>
                <a:gridCol w="1161260"/>
                <a:gridCol w="1161260"/>
                <a:gridCol w="1142223"/>
                <a:gridCol w="1142223"/>
              </a:tblGrid>
              <a:tr h="643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P1 [MW]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CM1 [$/</a:t>
                      </a:r>
                      <a:r>
                        <a:rPr lang="es-ES" sz="1600" dirty="0" err="1">
                          <a:latin typeface="Arial"/>
                          <a:ea typeface="Times New Roman"/>
                        </a:rPr>
                        <a:t>MWh</a:t>
                      </a:r>
                      <a:r>
                        <a:rPr lang="es-ES" sz="1600" dirty="0">
                          <a:latin typeface="Arial"/>
                          <a:ea typeface="Times New Roman"/>
                        </a:rPr>
                        <a:t>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P2 [MW]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</a:rPr>
                        <a:t>CM2 [$/MWh]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D = P1 + P2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</a:rPr>
                        <a:t>COSTO [$/h]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139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111,2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</a:rPr>
                        <a:t>33,8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68,8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33,8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180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5020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934406"/>
              </p:ext>
            </p:extLst>
          </p:nvPr>
        </p:nvGraphicFramePr>
        <p:xfrm>
          <a:off x="2220119" y="3700259"/>
          <a:ext cx="4489450" cy="264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3" imgW="2831760" imgH="1663560" progId="Equation.DSMT4">
                  <p:embed/>
                </p:oleObj>
              </mc:Choice>
              <mc:Fallback>
                <p:oleObj name="Equation" r:id="rId3" imgW="2831760" imgH="16635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0119" y="3700259"/>
                        <a:ext cx="4489450" cy="2643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7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2CEC2-D5E9-4F07-839C-496453EA7353}" type="slidenum">
              <a:rPr lang="es-AR"/>
              <a:pPr>
                <a:defRPr/>
              </a:pPr>
              <a:t>13</a:t>
            </a:fld>
            <a:endParaRPr lang="es-AR"/>
          </a:p>
        </p:txBody>
      </p:sp>
      <p:sp>
        <p:nvSpPr>
          <p:cNvPr id="9223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MX" sz="2800" smtClean="0"/>
              <a:t>Problema 2 (cont.)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2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2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2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923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428750" y="1403350"/>
          <a:ext cx="3857625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Equation" r:id="rId3" imgW="2781300" imgH="1663700" progId="Equation.DSMT4">
                  <p:embed/>
                </p:oleObj>
              </mc:Choice>
              <mc:Fallback>
                <p:oleObj name="Equation" r:id="rId3" imgW="2781300" imgH="16637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1403350"/>
                        <a:ext cx="3857625" cy="231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1428750" y="3714750"/>
          <a:ext cx="69135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Equation" r:id="rId5" imgW="5270500" imgH="457200" progId="Equation.DSMT4">
                  <p:embed/>
                </p:oleObj>
              </mc:Choice>
              <mc:Fallback>
                <p:oleObj name="Equation" r:id="rId5" imgW="52705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3714750"/>
                        <a:ext cx="6913563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9220" name="Object 7"/>
          <p:cNvGraphicFramePr>
            <a:graphicFrameLocks noChangeAspect="1"/>
          </p:cNvGraphicFramePr>
          <p:nvPr/>
        </p:nvGraphicFramePr>
        <p:xfrm>
          <a:off x="1500188" y="4275138"/>
          <a:ext cx="3967162" cy="229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7" imgW="2679480" imgH="1549080" progId="Equation.DSMT4">
                  <p:embed/>
                </p:oleObj>
              </mc:Choice>
              <mc:Fallback>
                <p:oleObj name="Equation" r:id="rId7" imgW="2679480" imgH="15490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4275138"/>
                        <a:ext cx="3967162" cy="229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2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4C96D0-8B35-4DD7-AAEE-D4F96DDB5275}" type="slidenum">
              <a:rPr lang="es-AR"/>
              <a:pPr>
                <a:defRPr/>
              </a:pPr>
              <a:t>14</a:t>
            </a:fld>
            <a:endParaRPr lang="es-AR"/>
          </a:p>
        </p:txBody>
      </p:sp>
      <p:sp>
        <p:nvSpPr>
          <p:cNvPr id="10245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MX" sz="2800" smtClean="0"/>
              <a:t>Solución Problema 2</a:t>
            </a:r>
          </a:p>
          <a:p>
            <a:pPr lvl="1"/>
            <a:r>
              <a:rPr lang="es-MX" i="1" smtClean="0"/>
              <a:t>Despachos:</a:t>
            </a:r>
          </a:p>
          <a:p>
            <a:pPr lvl="1"/>
            <a:endParaRPr lang="es-MX" i="1" smtClean="0"/>
          </a:p>
          <a:p>
            <a:pPr lvl="1"/>
            <a:endParaRPr lang="es-MX" i="1" smtClean="0"/>
          </a:p>
          <a:p>
            <a:pPr lvl="1"/>
            <a:endParaRPr lang="es-MX" i="1" smtClean="0"/>
          </a:p>
          <a:p>
            <a:pPr lvl="1"/>
            <a:r>
              <a:rPr lang="es-MX" i="1" smtClean="0"/>
              <a:t>Precios: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5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6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026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5" name="24 Tabla"/>
          <p:cNvGraphicFramePr>
            <a:graphicFrameLocks noGrp="1"/>
          </p:cNvGraphicFramePr>
          <p:nvPr/>
        </p:nvGraphicFramePr>
        <p:xfrm>
          <a:off x="1000125" y="2143125"/>
          <a:ext cx="7429550" cy="876306"/>
        </p:xfrm>
        <a:graphic>
          <a:graphicData uri="http://schemas.openxmlformats.org/drawingml/2006/table">
            <a:tbl>
              <a:tblPr/>
              <a:tblGrid>
                <a:gridCol w="1245062"/>
                <a:gridCol w="1245062"/>
                <a:gridCol w="1245062"/>
                <a:gridCol w="1245062"/>
                <a:gridCol w="1224651"/>
                <a:gridCol w="1224651"/>
              </a:tblGrid>
              <a:tr h="438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P1 [MW]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CM1 [$/</a:t>
                      </a:r>
                      <a:r>
                        <a:rPr lang="es-ES" sz="1600" dirty="0" err="1">
                          <a:latin typeface="Arial"/>
                          <a:ea typeface="Times New Roman"/>
                        </a:rPr>
                        <a:t>MWh</a:t>
                      </a:r>
                      <a:r>
                        <a:rPr lang="es-ES" sz="1600" dirty="0">
                          <a:latin typeface="Arial"/>
                          <a:ea typeface="Times New Roman"/>
                        </a:rPr>
                        <a:t>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P2 [MW]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CM2 [$/</a:t>
                      </a:r>
                      <a:r>
                        <a:rPr lang="es-ES" sz="1600" dirty="0" err="1">
                          <a:latin typeface="Arial"/>
                          <a:ea typeface="Times New Roman"/>
                        </a:rPr>
                        <a:t>MWh</a:t>
                      </a:r>
                      <a:r>
                        <a:rPr lang="es-ES" sz="1600" dirty="0">
                          <a:latin typeface="Arial"/>
                          <a:ea typeface="Times New Roman"/>
                        </a:rPr>
                        <a:t>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D = P1 + P2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COSTO [$/h]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8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>
                          <a:latin typeface="Arial"/>
                          <a:ea typeface="Times New Roman"/>
                        </a:rPr>
                        <a:t>100</a:t>
                      </a:r>
                      <a:endParaRPr lang="es-AR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rial"/>
                          <a:ea typeface="Times New Roman"/>
                        </a:rPr>
                        <a:t>32,0</a:t>
                      </a:r>
                      <a:endParaRPr lang="es-AR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rial"/>
                          <a:ea typeface="Times New Roman"/>
                        </a:rPr>
                        <a:t>80</a:t>
                      </a:r>
                      <a:endParaRPr lang="es-AR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rial"/>
                          <a:ea typeface="Times New Roman"/>
                        </a:rPr>
                        <a:t>37,8</a:t>
                      </a:r>
                      <a:endParaRPr lang="es-AR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rial"/>
                          <a:ea typeface="Times New Roman"/>
                        </a:rPr>
                        <a:t>180</a:t>
                      </a:r>
                      <a:endParaRPr lang="es-AR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rial"/>
                          <a:ea typeface="Times New Roman"/>
                        </a:rPr>
                        <a:t>5052</a:t>
                      </a:r>
                      <a:endParaRPr lang="es-AR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1571625" y="3714750"/>
          <a:ext cx="5229225" cy="164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3" imgW="2819400" imgH="889000" progId="Equation.DSMT4">
                  <p:embed/>
                </p:oleObj>
              </mc:Choice>
              <mc:Fallback>
                <p:oleObj name="Equation" r:id="rId3" imgW="2819400" imgH="889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3714750"/>
                        <a:ext cx="5229225" cy="164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7" name="Rectangle 7"/>
          <p:cNvSpPr>
            <a:spLocks noChangeArrowheads="1"/>
          </p:cNvSpPr>
          <p:nvPr/>
        </p:nvSpPr>
        <p:spPr bwMode="auto">
          <a:xfrm>
            <a:off x="714375" y="5319713"/>
            <a:ext cx="7858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638175" algn="l"/>
              </a:tabLst>
            </a:pPr>
            <a:r>
              <a:rPr lang="es-ES" sz="1600">
                <a:ea typeface="Times New Roman" pitchFamily="18" charset="0"/>
              </a:rPr>
              <a:t>Analizar:</a:t>
            </a:r>
            <a:endParaRPr lang="es-AR" sz="1600">
              <a:ea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638175" algn="l"/>
              </a:tabLst>
            </a:pPr>
            <a:r>
              <a:rPr lang="es-ES" sz="1600">
                <a:ea typeface="Times New Roman" pitchFamily="18" charset="0"/>
              </a:rPr>
              <a:t>¿Por qué el costo marginal del sistema (precio del mercado) es </a:t>
            </a:r>
            <a:r>
              <a:rPr lang="es-ES_tradnl" sz="1600">
                <a:ea typeface="Times New Roman" pitchFamily="18" charset="0"/>
                <a:sym typeface="Symbol" pitchFamily="18" charset="2"/>
              </a:rPr>
              <a:t></a:t>
            </a:r>
            <a:r>
              <a:rPr lang="es-ES_tradnl" sz="1600">
                <a:ea typeface="Times New Roman" pitchFamily="18" charset="0"/>
              </a:rPr>
              <a:t>=</a:t>
            </a:r>
            <a:r>
              <a:rPr lang="es-ES" sz="1600">
                <a:ea typeface="Times New Roman" pitchFamily="18" charset="0"/>
                <a:sym typeface="Symbol" pitchFamily="18" charset="2"/>
              </a:rPr>
              <a:t>37,8 $/MWh y no  32 $/MWh?</a:t>
            </a:r>
            <a:endParaRPr lang="es-AR" sz="1600">
              <a:ea typeface="Times New Roman" pitchFamily="18" charset="0"/>
              <a:sym typeface="Symbol" pitchFamily="18" charset="2"/>
            </a:endParaRPr>
          </a:p>
          <a:p>
            <a:pPr algn="just" eaLnBrk="0" hangingPunct="0">
              <a:buFontTx/>
              <a:buChar char="•"/>
              <a:tabLst>
                <a:tab pos="638175" algn="l"/>
              </a:tabLst>
            </a:pPr>
            <a:r>
              <a:rPr lang="es-ES" sz="1600">
                <a:ea typeface="Times New Roman" pitchFamily="18" charset="0"/>
                <a:sym typeface="Symbol" pitchFamily="18" charset="2"/>
              </a:rPr>
              <a:t>¿Cuánto variarían los costos totales si aumentamos en una unidad la capacidad de la máquina 1?</a:t>
            </a:r>
          </a:p>
        </p:txBody>
      </p:sp>
      <p:sp>
        <p:nvSpPr>
          <p:cNvPr id="10289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065E9-D721-45CB-A193-B8E1D50443EB}" type="slidenum">
              <a:rPr lang="es-AR"/>
              <a:pPr>
                <a:defRPr/>
              </a:pPr>
              <a:t>15</a:t>
            </a:fld>
            <a:endParaRPr lang="es-AR"/>
          </a:p>
        </p:txBody>
      </p:sp>
      <p:sp>
        <p:nvSpPr>
          <p:cNvPr id="11271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400" u="sng" smtClean="0">
                <a:latin typeface="Arial" charset="0"/>
                <a:ea typeface="Times New Roman" pitchFamily="18" charset="0"/>
                <a:cs typeface="Arial" charset="0"/>
              </a:rPr>
              <a:t>Ejemplo 3:</a:t>
            </a:r>
          </a:p>
          <a:p>
            <a:pPr>
              <a:buFont typeface="Wingdings 2" pitchFamily="18" charset="2"/>
              <a:buNone/>
            </a:pPr>
            <a:r>
              <a:rPr lang="es-ES" sz="2400" smtClean="0">
                <a:latin typeface="Arial" charset="0"/>
                <a:ea typeface="Times New Roman" pitchFamily="18" charset="0"/>
                <a:cs typeface="Arial" charset="0"/>
              </a:rPr>
              <a:t>   ¿Cuál sería el despacho óptimo del sistema para el estado de carga del Ejemplo 1 (D=100 MW) si el mínimo técnico de G2 es </a:t>
            </a:r>
            <a:endParaRPr lang="es-ES" sz="2400" smtClean="0">
              <a:latin typeface="Arial" charset="0"/>
              <a:cs typeface="Arial" charset="0"/>
            </a:endParaRPr>
          </a:p>
          <a:p>
            <a:pPr lvl="1"/>
            <a:r>
              <a:rPr lang="es-MX" i="1" smtClean="0"/>
              <a:t>El mismo problema 2. Lagrangeano:</a:t>
            </a:r>
          </a:p>
          <a:p>
            <a:pPr lvl="1"/>
            <a:endParaRPr lang="es-MX" i="1" smtClean="0"/>
          </a:p>
          <a:p>
            <a:pPr lvl="1"/>
            <a:r>
              <a:rPr lang="es-MX" i="1" smtClean="0"/>
              <a:t>Condiciones de 1er. Orden: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7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7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128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786313" y="2214563"/>
          <a:ext cx="178593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Equation" r:id="rId3" imgW="888840" imgH="241200" progId="Equation.DSMT4">
                  <p:embed/>
                </p:oleObj>
              </mc:Choice>
              <mc:Fallback>
                <p:oleObj name="Equation" r:id="rId3" imgW="888840" imgH="241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3" y="2214563"/>
                        <a:ext cx="1785937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1267" name="Object 6"/>
          <p:cNvGraphicFramePr>
            <a:graphicFrameLocks noChangeAspect="1"/>
          </p:cNvGraphicFramePr>
          <p:nvPr/>
        </p:nvGraphicFramePr>
        <p:xfrm>
          <a:off x="642938" y="3000375"/>
          <a:ext cx="809625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7" name="Equation" r:id="rId5" imgW="6172200" imgH="457200" progId="Equation.DSMT4">
                  <p:embed/>
                </p:oleObj>
              </mc:Choice>
              <mc:Fallback>
                <p:oleObj name="Equation" r:id="rId5" imgW="617220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3000375"/>
                        <a:ext cx="8096250" cy="592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1268" name="Object 8"/>
          <p:cNvGraphicFramePr>
            <a:graphicFrameLocks noChangeAspect="1"/>
          </p:cNvGraphicFramePr>
          <p:nvPr/>
        </p:nvGraphicFramePr>
        <p:xfrm>
          <a:off x="2000250" y="4071938"/>
          <a:ext cx="4918075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Equation" r:id="rId7" imgW="3213100" imgH="889000" progId="Equation.DSMT4">
                  <p:embed/>
                </p:oleObj>
              </mc:Choice>
              <mc:Fallback>
                <p:oleObj name="Equation" r:id="rId7" imgW="3213100" imgH="8890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4071938"/>
                        <a:ext cx="4918075" cy="1357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3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61A93-B225-4C0B-B70E-E3D7CC0ABDE6}" type="slidenum">
              <a:rPr lang="es-AR"/>
              <a:pPr>
                <a:defRPr/>
              </a:pPr>
              <a:t>16</a:t>
            </a:fld>
            <a:endParaRPr lang="es-AR"/>
          </a:p>
        </p:txBody>
      </p:sp>
      <p:sp>
        <p:nvSpPr>
          <p:cNvPr id="12294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MX" sz="2800" smtClean="0"/>
              <a:t>Solución Problema 3</a:t>
            </a:r>
          </a:p>
          <a:p>
            <a:pPr lvl="1"/>
            <a:r>
              <a:rPr lang="es-ES" smtClean="0"/>
              <a:t>Observando Ejemplo 1:</a:t>
            </a:r>
            <a:endParaRPr lang="es-AR" smtClean="0"/>
          </a:p>
          <a:p>
            <a:pPr lvl="1"/>
            <a:r>
              <a:rPr lang="es-ES" sz="2000" smtClean="0"/>
              <a:t>Forzar a G2 a Pmin= 90 MW (potencia superior que la de despacho económico, 44,2 MW), G1 tendrá ahora un despacho inferior a fin de mantener el balance y por lo tanto </a:t>
            </a:r>
            <a:endParaRPr lang="es-AR" sz="2000" smtClean="0"/>
          </a:p>
          <a:p>
            <a:pPr lvl="1"/>
            <a:r>
              <a:rPr lang="es-ES" sz="2000" smtClean="0"/>
              <a:t>Por la misma razón, G2 no tendrá un despacho superior a su potencia mínima, ya que aumentar su despacho implicaría alejarnos aun más del óptimo; en ese caso </a:t>
            </a:r>
          </a:p>
          <a:p>
            <a:pPr lvl="1"/>
            <a:r>
              <a:rPr lang="es-ES" sz="2000" smtClean="0"/>
              <a:t>Solución óptima:</a:t>
            </a:r>
            <a:endParaRPr lang="es-AR" sz="2000" smtClean="0"/>
          </a:p>
          <a:p>
            <a:endParaRPr lang="es-MX" sz="2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29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0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1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23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92725" y="2565400"/>
          <a:ext cx="642938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Equation" r:id="rId3" imgW="406224" imgH="241195" progId="Equation.DSMT4">
                  <p:embed/>
                </p:oleObj>
              </mc:Choice>
              <mc:Fallback>
                <p:oleObj name="Equation" r:id="rId3" imgW="406224" imgH="24119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565400"/>
                        <a:ext cx="642938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27 Tabla"/>
          <p:cNvGraphicFramePr>
            <a:graphicFrameLocks noGrp="1"/>
          </p:cNvGraphicFramePr>
          <p:nvPr/>
        </p:nvGraphicFramePr>
        <p:xfrm>
          <a:off x="1357313" y="4357688"/>
          <a:ext cx="7072364" cy="773432"/>
        </p:xfrm>
        <a:graphic>
          <a:graphicData uri="http://schemas.openxmlformats.org/drawingml/2006/table">
            <a:tbl>
              <a:tblPr/>
              <a:tblGrid>
                <a:gridCol w="1185204"/>
                <a:gridCol w="1185204"/>
                <a:gridCol w="1185204"/>
                <a:gridCol w="1185204"/>
                <a:gridCol w="1165774"/>
                <a:gridCol w="1165774"/>
              </a:tblGrid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P1 [MW]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CM1 [$/</a:t>
                      </a:r>
                      <a:r>
                        <a:rPr lang="es-ES" sz="1600" dirty="0" err="1">
                          <a:latin typeface="Arial"/>
                          <a:ea typeface="Times New Roman"/>
                        </a:rPr>
                        <a:t>MWh</a:t>
                      </a:r>
                      <a:r>
                        <a:rPr lang="es-ES" sz="1600" dirty="0">
                          <a:latin typeface="Arial"/>
                          <a:ea typeface="Times New Roman"/>
                        </a:rPr>
                        <a:t>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P2 [MW]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CM2 [$/</a:t>
                      </a:r>
                      <a:r>
                        <a:rPr lang="es-ES" sz="1600" dirty="0" err="1">
                          <a:latin typeface="Arial"/>
                          <a:ea typeface="Times New Roman"/>
                        </a:rPr>
                        <a:t>MWh</a:t>
                      </a:r>
                      <a:r>
                        <a:rPr lang="es-ES" sz="1600" dirty="0">
                          <a:latin typeface="Arial"/>
                          <a:ea typeface="Times New Roman"/>
                        </a:rPr>
                        <a:t>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D = P1 + P2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COSTO [$/h]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</a:rPr>
                        <a:t>10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17,6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</a:rPr>
                        <a:t>90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</a:rPr>
                        <a:t>41,4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</a:rPr>
                        <a:t>100</a:t>
                      </a:r>
                      <a:endParaRPr lang="es-AR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</a:rPr>
                        <a:t>3206</a:t>
                      </a:r>
                      <a:endParaRPr lang="es-AR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33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2291" name="Object 5"/>
          <p:cNvGraphicFramePr>
            <a:graphicFrameLocks noChangeAspect="1"/>
          </p:cNvGraphicFramePr>
          <p:nvPr/>
        </p:nvGraphicFramePr>
        <p:xfrm>
          <a:off x="4067175" y="3573463"/>
          <a:ext cx="6429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Equation" r:id="rId5" imgW="418918" imgH="241195" progId="Equation.DSMT4">
                  <p:embed/>
                </p:oleObj>
              </mc:Choice>
              <mc:Fallback>
                <p:oleObj name="Equation" r:id="rId5" imgW="418918" imgH="24119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573463"/>
                        <a:ext cx="642938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30 Tabla"/>
          <p:cNvGraphicFramePr>
            <a:graphicFrameLocks noGrp="1"/>
          </p:cNvGraphicFramePr>
          <p:nvPr/>
        </p:nvGraphicFramePr>
        <p:xfrm>
          <a:off x="1357313" y="5357813"/>
          <a:ext cx="7072364" cy="357190"/>
        </p:xfrm>
        <a:graphic>
          <a:graphicData uri="http://schemas.openxmlformats.org/drawingml/2006/table">
            <a:tbl>
              <a:tblPr/>
              <a:tblGrid>
                <a:gridCol w="1185204"/>
                <a:gridCol w="1185204"/>
                <a:gridCol w="1185204"/>
                <a:gridCol w="1185204"/>
                <a:gridCol w="1165774"/>
                <a:gridCol w="1165774"/>
              </a:tblGrid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55,8</a:t>
                      </a:r>
                      <a:endParaRPr lang="es-AR" sz="14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24,9</a:t>
                      </a:r>
                      <a:endParaRPr lang="es-AR" sz="14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44,2</a:t>
                      </a:r>
                      <a:endParaRPr lang="es-AR" sz="14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24,9</a:t>
                      </a:r>
                      <a:endParaRPr lang="es-AR" sz="14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s-AR" sz="14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2661,3</a:t>
                      </a:r>
                      <a:endParaRPr lang="es-AR" sz="14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355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6C52A4-08E8-45E0-9461-4B66E53E7120}" type="slidenum">
              <a:rPr lang="es-AR"/>
              <a:pPr>
                <a:defRPr/>
              </a:pPr>
              <a:t>17</a:t>
            </a:fld>
            <a:endParaRPr lang="es-AR"/>
          </a:p>
        </p:txBody>
      </p:sp>
      <p:sp>
        <p:nvSpPr>
          <p:cNvPr id="13318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MX" sz="2800" dirty="0" smtClean="0"/>
              <a:t>Solución Problema 3 (cont.)</a:t>
            </a:r>
          </a:p>
          <a:p>
            <a:pPr lvl="1"/>
            <a:r>
              <a:rPr lang="es-MX" smtClean="0"/>
              <a:t>Multiplicadores </a:t>
            </a:r>
            <a:r>
              <a:rPr lang="es-MX" dirty="0" smtClean="0"/>
              <a:t>de </a:t>
            </a:r>
            <a:r>
              <a:rPr lang="es-MX" dirty="0" err="1" smtClean="0"/>
              <a:t>Lagrange</a:t>
            </a:r>
            <a:r>
              <a:rPr lang="es-MX" dirty="0" smtClean="0"/>
              <a:t> y precios:</a:t>
            </a:r>
            <a:endParaRPr lang="es-AR" sz="2000" dirty="0" smtClean="0"/>
          </a:p>
          <a:p>
            <a:endParaRPr lang="es-MX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2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33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571625" y="2143125"/>
          <a:ext cx="5000625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Equation" r:id="rId3" imgW="3378200" imgH="889000" progId="Equation.DSMT4">
                  <p:embed/>
                </p:oleObj>
              </mc:Choice>
              <mc:Fallback>
                <p:oleObj name="Equation" r:id="rId3" imgW="3378200" imgH="889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143125"/>
                        <a:ext cx="5000625" cy="1309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0" name="Rectangle 10"/>
          <p:cNvSpPr>
            <a:spLocks noChangeArrowheads="1"/>
          </p:cNvSpPr>
          <p:nvPr/>
        </p:nvSpPr>
        <p:spPr bwMode="auto">
          <a:xfrm>
            <a:off x="500063" y="3643313"/>
            <a:ext cx="622776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s-ES">
                <a:ea typeface="Times New Roman" pitchFamily="18" charset="0"/>
              </a:rPr>
              <a:t>Analizar:</a:t>
            </a:r>
            <a:endParaRPr lang="es-AR">
              <a:ea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r>
              <a:rPr lang="es-ES">
                <a:ea typeface="Times New Roman" pitchFamily="18" charset="0"/>
              </a:rPr>
              <a:t>¿Se cubren todos los costos de producción si el precio es </a:t>
            </a:r>
          </a:p>
          <a:p>
            <a:pPr algn="just" eaLnBrk="0" hangingPunct="0">
              <a:buFontTx/>
              <a:buChar char="•"/>
            </a:pPr>
            <a:r>
              <a:rPr lang="es-ES">
                <a:ea typeface="Times New Roman" pitchFamily="18" charset="0"/>
                <a:sym typeface="Symbol" pitchFamily="18" charset="2"/>
              </a:rPr>
              <a:t>¿Es el despacho indicado el de mínimo costo posible?</a:t>
            </a:r>
            <a:endParaRPr lang="es-AR">
              <a:ea typeface="Times New Roman" pitchFamily="18" charset="0"/>
              <a:sym typeface="Symbol" pitchFamily="18" charset="2"/>
            </a:endParaRPr>
          </a:p>
          <a:p>
            <a:pPr algn="just" eaLnBrk="0" hangingPunct="0">
              <a:buFontTx/>
              <a:buChar char="•"/>
            </a:pPr>
            <a:r>
              <a:rPr lang="es-ES">
                <a:ea typeface="Times New Roman" pitchFamily="18" charset="0"/>
              </a:rPr>
              <a:t>¿Es correcto que el precio de intercambio sea </a:t>
            </a:r>
            <a:r>
              <a:rPr lang="es-ES">
                <a:ea typeface="Times New Roman" pitchFamily="18" charset="0"/>
                <a:sym typeface="Symbol" pitchFamily="18" charset="2"/>
              </a:rPr>
              <a:t></a:t>
            </a:r>
            <a:r>
              <a:rPr lang="es-ES">
                <a:ea typeface="Times New Roman" pitchFamily="18" charset="0"/>
              </a:rPr>
              <a:t>?</a:t>
            </a:r>
            <a:endParaRPr lang="es-AR">
              <a:ea typeface="Times New Roman" pitchFamily="18" charset="0"/>
              <a:sym typeface="Symbol" pitchFamily="18" charset="2"/>
            </a:endParaRPr>
          </a:p>
          <a:p>
            <a:pPr algn="just" eaLnBrk="0" hangingPunct="0">
              <a:buFontTx/>
              <a:buChar char="•"/>
            </a:pPr>
            <a:endParaRPr lang="es-ES">
              <a:ea typeface="Times New Roman" pitchFamily="18" charset="0"/>
            </a:endParaRPr>
          </a:p>
        </p:txBody>
      </p:sp>
      <p:graphicFrame>
        <p:nvGraphicFramePr>
          <p:cNvPr id="13315" name="Object 9"/>
          <p:cNvGraphicFramePr>
            <a:graphicFrameLocks noChangeAspect="1"/>
          </p:cNvGraphicFramePr>
          <p:nvPr/>
        </p:nvGraphicFramePr>
        <p:xfrm>
          <a:off x="6572250" y="4000500"/>
          <a:ext cx="164623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Equation" r:id="rId5" imgW="1155700" imgH="203200" progId="Equation.DSMT4">
                  <p:embed/>
                </p:oleObj>
              </mc:Choice>
              <mc:Fallback>
                <p:oleObj name="Equation" r:id="rId5" imgW="1155700" imgH="203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4000500"/>
                        <a:ext cx="1646238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2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B3EA41-9B0D-4BB8-BC6D-20588E8AD740}" type="slidenum">
              <a:rPr lang="es-AR"/>
              <a:pPr>
                <a:defRPr/>
              </a:pPr>
              <a:t>18</a:t>
            </a:fld>
            <a:endParaRPr lang="es-AR"/>
          </a:p>
        </p:txBody>
      </p:sp>
      <p:sp>
        <p:nvSpPr>
          <p:cNvPr id="31748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MX" sz="2800" smtClean="0"/>
              <a:t>La curva de oferta de la industria</a:t>
            </a:r>
            <a:endParaRPr lang="es-AR" sz="2000" smtClean="0"/>
          </a:p>
          <a:p>
            <a:endParaRPr lang="es-MX" sz="2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17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5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176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pSp>
        <p:nvGrpSpPr>
          <p:cNvPr id="31770" name="Group 4"/>
          <p:cNvGrpSpPr>
            <a:grpSpLocks noChangeAspect="1"/>
          </p:cNvGrpSpPr>
          <p:nvPr/>
        </p:nvGrpSpPr>
        <p:grpSpPr bwMode="auto">
          <a:xfrm>
            <a:off x="2286000" y="1714500"/>
            <a:ext cx="2643188" cy="3567113"/>
            <a:chOff x="7530" y="2340"/>
            <a:chExt cx="3027" cy="4086"/>
          </a:xfrm>
        </p:grpSpPr>
        <p:sp>
          <p:nvSpPr>
            <p:cNvPr id="31774" name="AutoShape 5"/>
            <p:cNvSpPr>
              <a:spLocks noChangeAspect="1" noChangeArrowheads="1"/>
            </p:cNvSpPr>
            <p:nvPr/>
          </p:nvSpPr>
          <p:spPr bwMode="auto">
            <a:xfrm>
              <a:off x="7530" y="2340"/>
              <a:ext cx="3027" cy="40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>
                <a:latin typeface="Perpetua" pitchFamily="18" charset="0"/>
              </a:endParaRPr>
            </a:p>
          </p:txBody>
        </p:sp>
        <p:grpSp>
          <p:nvGrpSpPr>
            <p:cNvPr id="31775" name="Group 6"/>
            <p:cNvGrpSpPr>
              <a:grpSpLocks/>
            </p:cNvGrpSpPr>
            <p:nvPr/>
          </p:nvGrpSpPr>
          <p:grpSpPr bwMode="auto">
            <a:xfrm>
              <a:off x="7694" y="2476"/>
              <a:ext cx="2863" cy="3950"/>
              <a:chOff x="7694" y="2476"/>
              <a:chExt cx="2863" cy="3950"/>
            </a:xfrm>
          </p:grpSpPr>
          <p:sp>
            <p:nvSpPr>
              <p:cNvPr id="31776" name="Line 7"/>
              <p:cNvSpPr>
                <a:spLocks noChangeShapeType="1"/>
              </p:cNvSpPr>
              <p:nvPr/>
            </p:nvSpPr>
            <p:spPr bwMode="auto">
              <a:xfrm flipV="1">
                <a:off x="8132" y="3165"/>
                <a:ext cx="1" cy="201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1777" name="Text Box 8"/>
              <p:cNvSpPr txBox="1">
                <a:spLocks noChangeArrowheads="1"/>
              </p:cNvSpPr>
              <p:nvPr/>
            </p:nvSpPr>
            <p:spPr bwMode="auto">
              <a:xfrm>
                <a:off x="9585" y="4438"/>
                <a:ext cx="767" cy="3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spcAft>
                    <a:spcPts val="1000"/>
                  </a:spcAft>
                </a:pPr>
                <a:r>
                  <a:rPr lang="es-ES_tradnl" sz="1100" b="1"/>
                  <a:t>Oferta</a:t>
                </a:r>
                <a:endParaRPr lang="es-AR"/>
              </a:p>
            </p:txBody>
          </p:sp>
          <p:grpSp>
            <p:nvGrpSpPr>
              <p:cNvPr id="31778" name="Group 9"/>
              <p:cNvGrpSpPr>
                <a:grpSpLocks/>
              </p:cNvGrpSpPr>
              <p:nvPr/>
            </p:nvGrpSpPr>
            <p:grpSpPr bwMode="auto">
              <a:xfrm>
                <a:off x="7694" y="2476"/>
                <a:ext cx="2863" cy="3950"/>
                <a:chOff x="7694" y="2476"/>
                <a:chExt cx="2863" cy="3950"/>
              </a:xfrm>
            </p:grpSpPr>
            <p:grpSp>
              <p:nvGrpSpPr>
                <p:cNvPr id="31779" name="Group 10"/>
                <p:cNvGrpSpPr>
                  <a:grpSpLocks/>
                </p:cNvGrpSpPr>
                <p:nvPr/>
              </p:nvGrpSpPr>
              <p:grpSpPr bwMode="auto">
                <a:xfrm>
                  <a:off x="7934" y="2476"/>
                  <a:ext cx="2623" cy="3648"/>
                  <a:chOff x="7934" y="2476"/>
                  <a:chExt cx="2623" cy="3648"/>
                </a:xfrm>
              </p:grpSpPr>
              <p:sp>
                <p:nvSpPr>
                  <p:cNvPr id="31800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934" y="2476"/>
                    <a:ext cx="691" cy="28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800" b="1"/>
                      <a:t>$/MWh</a:t>
                    </a:r>
                    <a:endParaRPr lang="es-AR"/>
                  </a:p>
                </p:txBody>
              </p:sp>
              <p:sp>
                <p:nvSpPr>
                  <p:cNvPr id="31801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028" y="5917"/>
                    <a:ext cx="529" cy="20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10800" rIns="0" bIns="10800"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s-ES_tradnl" sz="800" b="1"/>
                      <a:t>MW</a:t>
                    </a:r>
                    <a:endParaRPr lang="es-AR"/>
                  </a:p>
                </p:txBody>
              </p:sp>
            </p:grpSp>
            <p:grpSp>
              <p:nvGrpSpPr>
                <p:cNvPr id="31780" name="Group 13"/>
                <p:cNvGrpSpPr>
                  <a:grpSpLocks/>
                </p:cNvGrpSpPr>
                <p:nvPr/>
              </p:nvGrpSpPr>
              <p:grpSpPr bwMode="auto">
                <a:xfrm>
                  <a:off x="7694" y="2760"/>
                  <a:ext cx="2746" cy="3666"/>
                  <a:chOff x="7694" y="2760"/>
                  <a:chExt cx="2746" cy="3666"/>
                </a:xfrm>
              </p:grpSpPr>
              <p:sp>
                <p:nvSpPr>
                  <p:cNvPr id="31781" name="Arc 14"/>
                  <p:cNvSpPr>
                    <a:spLocks/>
                  </p:cNvSpPr>
                  <p:nvPr/>
                </p:nvSpPr>
                <p:spPr bwMode="auto">
                  <a:xfrm flipV="1">
                    <a:off x="8132" y="4244"/>
                    <a:ext cx="1453" cy="192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1453 w 21600"/>
                      <a:gd name="T3" fmla="*/ 1920 h 21600"/>
                      <a:gd name="T4" fmla="*/ 0 w 21600"/>
                      <a:gd name="T5" fmla="*/ 192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222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_tradnl">
                      <a:latin typeface="Perpetua" pitchFamily="18" charset="0"/>
                    </a:endParaRPr>
                  </a:p>
                </p:txBody>
              </p:sp>
              <p:grpSp>
                <p:nvGrpSpPr>
                  <p:cNvPr id="31782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7694" y="2760"/>
                    <a:ext cx="2746" cy="3666"/>
                    <a:chOff x="7694" y="2760"/>
                    <a:chExt cx="2746" cy="3666"/>
                  </a:xfrm>
                </p:grpSpPr>
                <p:grpSp>
                  <p:nvGrpSpPr>
                    <p:cNvPr id="31783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94" y="2760"/>
                      <a:ext cx="2746" cy="3666"/>
                      <a:chOff x="7694" y="2760"/>
                      <a:chExt cx="2746" cy="3666"/>
                    </a:xfrm>
                  </p:grpSpPr>
                  <p:sp>
                    <p:nvSpPr>
                      <p:cNvPr id="31789" name="Text Box 1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770" y="5005"/>
                        <a:ext cx="377" cy="114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lIns="0" tIns="10800" rIns="0" bIns="10800"/>
                      <a:lstStyle/>
                      <a:p>
                        <a:pPr>
                          <a:spcAft>
                            <a:spcPts val="1000"/>
                          </a:spcAft>
                        </a:pPr>
                        <a:r>
                          <a:rPr lang="es-ES_tradnl" sz="1200" b="1"/>
                          <a:t>π</a:t>
                        </a:r>
                        <a:r>
                          <a:rPr lang="es-ES_tradnl" sz="1100" b="1" baseline="-25000"/>
                          <a:t>3</a:t>
                        </a:r>
                      </a:p>
                      <a:p>
                        <a:pPr>
                          <a:spcAft>
                            <a:spcPts val="1000"/>
                          </a:spcAft>
                        </a:pPr>
                        <a:endParaRPr lang="es-ES_tradnl" sz="1100" b="1" baseline="-25000"/>
                      </a:p>
                      <a:p>
                        <a:pPr>
                          <a:spcAft>
                            <a:spcPts val="1000"/>
                          </a:spcAft>
                        </a:pPr>
                        <a:r>
                          <a:rPr lang="es-ES_tradnl" sz="1200" b="1"/>
                          <a:t>π</a:t>
                        </a:r>
                        <a:r>
                          <a:rPr lang="es-ES_tradnl" sz="1100" b="1" baseline="-25000"/>
                          <a:t>2</a:t>
                        </a:r>
                      </a:p>
                      <a:p>
                        <a:pPr>
                          <a:spcAft>
                            <a:spcPts val="1000"/>
                          </a:spcAft>
                        </a:pPr>
                        <a:r>
                          <a:rPr lang="es-ES_tradnl" sz="1200" b="1"/>
                          <a:t>π</a:t>
                        </a:r>
                        <a:r>
                          <a:rPr lang="es-ES_tradnl" sz="1100" b="1" baseline="-25000"/>
                          <a:t>1</a:t>
                        </a:r>
                      </a:p>
                      <a:p>
                        <a:pPr>
                          <a:spcAft>
                            <a:spcPts val="1000"/>
                          </a:spcAft>
                        </a:pPr>
                        <a:endParaRPr lang="es-ES_tradnl" sz="1100" b="1"/>
                      </a:p>
                      <a:p>
                        <a:endParaRPr lang="es-AR"/>
                      </a:p>
                    </p:txBody>
                  </p:sp>
                  <p:sp>
                    <p:nvSpPr>
                      <p:cNvPr id="31790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132" y="2760"/>
                        <a:ext cx="1" cy="340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s-AR"/>
                      </a:p>
                    </p:txBody>
                  </p:sp>
                  <p:sp>
                    <p:nvSpPr>
                      <p:cNvPr id="31791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8134" y="6172"/>
                        <a:ext cx="2306" cy="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s-AR"/>
                      </a:p>
                    </p:txBody>
                  </p:sp>
                  <p:sp>
                    <p:nvSpPr>
                      <p:cNvPr id="31792" name="Text Box 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763" y="3028"/>
                        <a:ext cx="1242" cy="3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lIns="0" tIns="0" rIns="0" bIns="0"/>
                      <a:lstStyle/>
                      <a:p>
                        <a:pPr>
                          <a:spcAft>
                            <a:spcPts val="1000"/>
                          </a:spcAft>
                        </a:pPr>
                        <a:r>
                          <a:rPr lang="es-ES_tradnl" sz="1100" b="1"/>
                          <a:t>Demanda</a:t>
                        </a:r>
                        <a:endParaRPr lang="es-AR"/>
                      </a:p>
                    </p:txBody>
                  </p:sp>
                  <p:sp>
                    <p:nvSpPr>
                      <p:cNvPr id="3179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660" y="6202"/>
                        <a:ext cx="1020" cy="22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lIns="0" tIns="10800" rIns="0" bIns="10800"/>
                      <a:lstStyle/>
                      <a:p>
                        <a:pPr>
                          <a:spcAft>
                            <a:spcPts val="1000"/>
                          </a:spcAft>
                        </a:pPr>
                        <a:r>
                          <a:rPr lang="es-ES_tradnl" sz="800" b="1"/>
                          <a:t>P1    P2  P3</a:t>
                        </a:r>
                        <a:endParaRPr lang="es-AR"/>
                      </a:p>
                    </p:txBody>
                  </p:sp>
                  <p:sp>
                    <p:nvSpPr>
                      <p:cNvPr id="31794" name="Text Box 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696" y="3989"/>
                        <a:ext cx="375" cy="25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lIns="0" tIns="10800" rIns="0" bIns="10800"/>
                      <a:lstStyle/>
                      <a:p>
                        <a:endParaRPr lang="es-ES_tradnl"/>
                      </a:p>
                    </p:txBody>
                  </p:sp>
                  <p:sp>
                    <p:nvSpPr>
                      <p:cNvPr id="31795" name="Text Box 2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694" y="3165"/>
                        <a:ext cx="377" cy="38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lIns="0" tIns="10800" rIns="0" bIns="10800"/>
                      <a:lstStyle/>
                      <a:p>
                        <a:pPr>
                          <a:spcAft>
                            <a:spcPts val="1000"/>
                          </a:spcAft>
                        </a:pPr>
                        <a:r>
                          <a:rPr lang="es-ES_tradnl" sz="1200" b="1"/>
                          <a:t>π</a:t>
                        </a:r>
                        <a:r>
                          <a:rPr lang="es-ES_tradnl" sz="1100" b="1" baseline="-25000"/>
                          <a:t>d</a:t>
                        </a:r>
                        <a:endParaRPr lang="es-AR"/>
                      </a:p>
                    </p:txBody>
                  </p:sp>
                  <p:grpSp>
                    <p:nvGrpSpPr>
                      <p:cNvPr id="31796" name="Group 2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132" y="3375"/>
                        <a:ext cx="2006" cy="2789"/>
                        <a:chOff x="3546" y="2206"/>
                        <a:chExt cx="1536" cy="3300"/>
                      </a:xfrm>
                    </p:grpSpPr>
                    <p:sp>
                      <p:nvSpPr>
                        <p:cNvPr id="31797" name="Line 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546" y="2206"/>
                          <a:ext cx="927" cy="0"/>
                        </a:xfrm>
                        <a:prstGeom prst="line">
                          <a:avLst/>
                        </a:prstGeom>
                        <a:noFill/>
                        <a:ln w="222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s-AR"/>
                        </a:p>
                      </p:txBody>
                    </p:sp>
                    <p:sp>
                      <p:nvSpPr>
                        <p:cNvPr id="31798" name="Line 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473" y="2206"/>
                          <a:ext cx="0" cy="3300"/>
                        </a:xfrm>
                        <a:prstGeom prst="line">
                          <a:avLst/>
                        </a:prstGeom>
                        <a:noFill/>
                        <a:ln w="222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s-AR"/>
                        </a:p>
                      </p:txBody>
                    </p:sp>
                    <p:sp>
                      <p:nvSpPr>
                        <p:cNvPr id="31799" name="Line 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473" y="5506"/>
                          <a:ext cx="609" cy="0"/>
                        </a:xfrm>
                        <a:prstGeom prst="line">
                          <a:avLst/>
                        </a:prstGeom>
                        <a:noFill/>
                        <a:ln w="222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s-AR"/>
                        </a:p>
                      </p:txBody>
                    </p:sp>
                  </p:grpSp>
                </p:grpSp>
                <p:cxnSp>
                  <p:nvCxnSpPr>
                    <p:cNvPr id="31784" name="AutoShape 2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8147" y="5290"/>
                      <a:ext cx="1254" cy="1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1785" name="AutoShape 29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9116" y="3352"/>
                      <a:ext cx="4" cy="2829"/>
                    </a:xfrm>
                    <a:prstGeom prst="straightConnector1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1786" name="AutoShape 30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8827" y="3352"/>
                      <a:ext cx="4" cy="2829"/>
                    </a:xfrm>
                    <a:prstGeom prst="straightConnector1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1787" name="AutoShape 3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8147" y="5631"/>
                      <a:ext cx="1026" cy="1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1788" name="AutoShape 3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8147" y="5917"/>
                      <a:ext cx="627" cy="1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</p:grpSp>
            </p:grpSp>
          </p:grpSp>
        </p:grpSp>
      </p:grpSp>
      <p:sp>
        <p:nvSpPr>
          <p:cNvPr id="58" name="57 Elipse"/>
          <p:cNvSpPr/>
          <p:nvPr/>
        </p:nvSpPr>
        <p:spPr>
          <a:xfrm>
            <a:off x="3786188" y="421481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59" name="58 Elipse"/>
          <p:cNvSpPr/>
          <p:nvPr/>
        </p:nvSpPr>
        <p:spPr>
          <a:xfrm>
            <a:off x="3571875" y="450056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60" name="59 Elipse"/>
          <p:cNvSpPr/>
          <p:nvPr/>
        </p:nvSpPr>
        <p:spPr>
          <a:xfrm>
            <a:off x="3357563" y="4714875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31803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D1EB2-3BE0-47A5-9217-A46DCB99C3A2}" type="slidenum">
              <a:rPr lang="es-AR"/>
              <a:pPr>
                <a:defRPr/>
              </a:pPr>
              <a:t>19</a:t>
            </a:fld>
            <a:endParaRPr lang="es-AR"/>
          </a:p>
        </p:txBody>
      </p:sp>
      <p:sp>
        <p:nvSpPr>
          <p:cNvPr id="14341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800" smtClean="0"/>
              <a:t>El sistema de transmisión y el mercado</a:t>
            </a:r>
          </a:p>
          <a:p>
            <a:pPr lvl="1"/>
            <a:r>
              <a:rPr lang="es-ES" smtClean="0"/>
              <a:t>Potencia máxima transmisible por el vínculo: Límite térmico / seguridad</a:t>
            </a:r>
          </a:p>
          <a:p>
            <a:pPr lvl="1"/>
            <a:r>
              <a:rPr lang="es-ES" smtClean="0"/>
              <a:t>Congestión</a:t>
            </a:r>
          </a:p>
          <a:p>
            <a:pPr lvl="1"/>
            <a:r>
              <a:rPr lang="es-ES" smtClean="0"/>
              <a:t>Formulación del problema</a:t>
            </a:r>
            <a:endParaRPr lang="es-MX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4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4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4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5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6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6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436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4338" name="Object 1"/>
          <p:cNvGraphicFramePr>
            <a:graphicFrameLocks noChangeAspect="1"/>
          </p:cNvGraphicFramePr>
          <p:nvPr/>
        </p:nvGraphicFramePr>
        <p:xfrm>
          <a:off x="1946275" y="3143250"/>
          <a:ext cx="4983163" cy="285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3" imgW="3365500" imgH="1930400" progId="Equation.DSMT4">
                  <p:embed/>
                </p:oleObj>
              </mc:Choice>
              <mc:Fallback>
                <p:oleObj name="Equation" r:id="rId3" imgW="3365500" imgH="1930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3143250"/>
                        <a:ext cx="4983163" cy="285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5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50C04-8D0A-4D66-A66F-B94734EBF977}" type="slidenum">
              <a:rPr lang="es-AR"/>
              <a:pPr>
                <a:defRPr/>
              </a:pPr>
              <a:t>20</a:t>
            </a:fld>
            <a:endParaRPr lang="es-AR"/>
          </a:p>
        </p:txBody>
      </p:sp>
      <p:sp>
        <p:nvSpPr>
          <p:cNvPr id="15366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5214957"/>
          </a:xfrm>
        </p:spPr>
        <p:txBody>
          <a:bodyPr/>
          <a:lstStyle/>
          <a:p>
            <a:r>
              <a:rPr lang="es-ES" sz="2800" dirty="0" smtClean="0"/>
              <a:t>Flujo de “potencia activa”</a:t>
            </a:r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  <a:p>
            <a:pPr>
              <a:buFont typeface="Wingdings 2" pitchFamily="18" charset="2"/>
              <a:buNone/>
            </a:pPr>
            <a:endParaRPr lang="es-ES" sz="1200" dirty="0" smtClean="0"/>
          </a:p>
          <a:p>
            <a:pPr>
              <a:buFont typeface="Wingdings 2" pitchFamily="18" charset="2"/>
              <a:buNone/>
            </a:pPr>
            <a:endParaRPr lang="es-ES" sz="1200" dirty="0" smtClean="0"/>
          </a:p>
          <a:p>
            <a:pPr>
              <a:buFont typeface="Wingdings 2" pitchFamily="18" charset="2"/>
              <a:buNone/>
            </a:pPr>
            <a:endParaRPr lang="es-ES" sz="1200" dirty="0" smtClean="0"/>
          </a:p>
          <a:p>
            <a:pPr>
              <a:buFont typeface="Wingdings 2" pitchFamily="18" charset="2"/>
              <a:buNone/>
            </a:pPr>
            <a:endParaRPr lang="es-ES" sz="1200" dirty="0" smtClean="0"/>
          </a:p>
          <a:p>
            <a:pPr>
              <a:buFont typeface="Wingdings 2" pitchFamily="18" charset="2"/>
              <a:buNone/>
            </a:pPr>
            <a:endParaRPr lang="es-ES" sz="12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2071689" y="1643063"/>
          <a:ext cx="2571750" cy="1394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name="Equation" r:id="rId3" imgW="1917700" imgH="1041400" progId="Equation.DSMT4">
                  <p:embed/>
                </p:oleObj>
              </mc:Choice>
              <mc:Fallback>
                <p:oleObj name="Equation" r:id="rId3" imgW="1917700" imgH="1041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9" y="1643063"/>
                        <a:ext cx="2571750" cy="13943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92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2143108" y="3214686"/>
          <a:ext cx="1714512" cy="393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Equation" r:id="rId5" imgW="1155199" imgH="266584" progId="Equation.DSMT4">
                  <p:embed/>
                </p:oleObj>
              </mc:Choice>
              <mc:Fallback>
                <p:oleObj name="Equation" r:id="rId5" imgW="1155199" imgH="266584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3214686"/>
                        <a:ext cx="1714512" cy="3937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424" name="Picture 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62" y="3786190"/>
            <a:ext cx="791902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50C04-8D0A-4D66-A66F-B94734EBF977}" type="slidenum">
              <a:rPr lang="es-AR"/>
              <a:pPr>
                <a:defRPr/>
              </a:pPr>
              <a:t>21</a:t>
            </a:fld>
            <a:endParaRPr lang="es-AR"/>
          </a:p>
        </p:txBody>
      </p:sp>
      <p:sp>
        <p:nvSpPr>
          <p:cNvPr id="15366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800" smtClean="0"/>
              <a:t>Flujo de “potencia activa”</a:t>
            </a:r>
            <a:endParaRPr lang="es-ES" sz="1200" smtClean="0"/>
          </a:p>
          <a:p>
            <a:endParaRPr lang="es-ES" sz="1200" smtClean="0"/>
          </a:p>
          <a:p>
            <a:endParaRPr lang="es-ES" sz="1200" smtClean="0"/>
          </a:p>
          <a:p>
            <a:endParaRPr lang="es-ES" sz="1200" smtClean="0"/>
          </a:p>
          <a:p>
            <a:endParaRPr lang="es-ES" sz="1200" smtClean="0"/>
          </a:p>
          <a:p>
            <a:endParaRPr lang="es-ES" sz="1200" smtClean="0"/>
          </a:p>
          <a:p>
            <a:pPr>
              <a:buFont typeface="Wingdings 2" pitchFamily="18" charset="2"/>
              <a:buNone/>
            </a:pPr>
            <a:endParaRPr lang="es-ES" sz="1200" smtClean="0"/>
          </a:p>
          <a:p>
            <a:r>
              <a:rPr lang="es-ES" sz="2800" smtClean="0"/>
              <a:t>Lagrange: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7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53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2071688" y="1643063"/>
          <a:ext cx="3030537" cy="16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8" name="Equation" r:id="rId3" imgW="1917700" imgH="1041400" progId="Equation.DSMT4">
                  <p:embed/>
                </p:oleObj>
              </mc:Choice>
              <mc:Fallback>
                <p:oleObj name="Equation" r:id="rId3" imgW="1917700" imgH="1041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1643063"/>
                        <a:ext cx="3030537" cy="1643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5363" name="Object 5"/>
          <p:cNvGraphicFramePr>
            <a:graphicFrameLocks noChangeAspect="1"/>
          </p:cNvGraphicFramePr>
          <p:nvPr/>
        </p:nvGraphicFramePr>
        <p:xfrm>
          <a:off x="1857375" y="3857625"/>
          <a:ext cx="4211638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9" name="Equation" r:id="rId5" imgW="2667000" imgH="1625600" progId="Equation.DSMT4">
                  <p:embed/>
                </p:oleObj>
              </mc:Choice>
              <mc:Fallback>
                <p:oleObj name="Equation" r:id="rId5" imgW="2667000" imgH="1625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3857625"/>
                        <a:ext cx="4211638" cy="25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2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A94CC2-913B-4B55-8FEF-B626F8C2B504}" type="slidenum">
              <a:rPr lang="es-AR"/>
              <a:pPr>
                <a:defRPr/>
              </a:pPr>
              <a:t>22</a:t>
            </a:fld>
            <a:endParaRPr lang="es-AR"/>
          </a:p>
        </p:txBody>
      </p:sp>
      <p:sp>
        <p:nvSpPr>
          <p:cNvPr id="16393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pPr lvl="1"/>
            <a:r>
              <a:rPr lang="es-ES" smtClean="0"/>
              <a:t>Derivando </a:t>
            </a:r>
            <a:r>
              <a:rPr lang="es-ES" b="1" smtClean="0"/>
              <a:t>L</a:t>
            </a:r>
            <a:r>
              <a:rPr lang="es-ES" smtClean="0"/>
              <a:t>:</a:t>
            </a:r>
          </a:p>
          <a:p>
            <a:pPr lvl="1"/>
            <a:endParaRPr lang="es-ES" sz="1000" smtClean="0"/>
          </a:p>
          <a:p>
            <a:pPr lvl="1"/>
            <a:endParaRPr lang="es-ES" sz="1000" smtClean="0"/>
          </a:p>
          <a:p>
            <a:pPr lvl="1"/>
            <a:endParaRPr lang="es-ES" sz="1000" smtClean="0"/>
          </a:p>
          <a:p>
            <a:pPr lvl="1"/>
            <a:endParaRPr lang="es-ES" sz="1000" smtClean="0"/>
          </a:p>
          <a:p>
            <a:pPr lvl="1">
              <a:buFont typeface="Wingdings 2" pitchFamily="18" charset="2"/>
              <a:buNone/>
            </a:pPr>
            <a:endParaRPr lang="es-ES" sz="1000" smtClean="0"/>
          </a:p>
          <a:p>
            <a:pPr lvl="2">
              <a:buFont typeface="Wingdings 2" pitchFamily="18" charset="2"/>
              <a:buNone/>
            </a:pPr>
            <a:r>
              <a:rPr lang="es-ES" smtClean="0"/>
              <a:t>: Multiplicador de Lagrange de la restricción de balance</a:t>
            </a:r>
            <a:endParaRPr lang="es-AR" sz="1400" smtClean="0"/>
          </a:p>
          <a:p>
            <a:pPr lvl="2">
              <a:buFont typeface="Wingdings 2" pitchFamily="18" charset="2"/>
              <a:buNone/>
            </a:pPr>
            <a:r>
              <a:rPr lang="es-ES" smtClean="0"/>
              <a:t>: Multiplicador de Lagrange de la restricción de transmisión de la línea </a:t>
            </a:r>
            <a:r>
              <a:rPr lang="es-ES" i="1" smtClean="0"/>
              <a:t>j</a:t>
            </a:r>
            <a:endParaRPr lang="es-AR" sz="1400" i="1" smtClean="0"/>
          </a:p>
          <a:p>
            <a:pPr lvl="2">
              <a:buFont typeface="Wingdings 2" pitchFamily="18" charset="2"/>
              <a:buNone/>
            </a:pPr>
            <a:r>
              <a:rPr lang="es-ES" i="1" smtClean="0"/>
              <a:t>M</a:t>
            </a:r>
            <a:r>
              <a:rPr lang="es-ES" smtClean="0"/>
              <a:t>: Número de líneas del sistema</a:t>
            </a:r>
          </a:p>
          <a:p>
            <a:pPr lvl="2">
              <a:buFont typeface="Wingdings 2" pitchFamily="18" charset="2"/>
              <a:buNone/>
            </a:pPr>
            <a:r>
              <a:rPr lang="es-ES" smtClean="0"/>
              <a:t>: Factores de distribución</a:t>
            </a:r>
          </a:p>
          <a:p>
            <a:pPr lvl="2">
              <a:buFont typeface="Wingdings 2" pitchFamily="18" charset="2"/>
              <a:buNone/>
            </a:pPr>
            <a:r>
              <a:rPr lang="es-ES" smtClean="0"/>
              <a:t>Diferencia de precios </a:t>
            </a:r>
            <a:r>
              <a:rPr lang="es-ES" smtClean="0">
                <a:sym typeface="Symbol" pitchFamily="18" charset="2"/>
              </a:rPr>
              <a:t> </a:t>
            </a:r>
            <a:endParaRPr lang="es-ES" smtClean="0"/>
          </a:p>
          <a:p>
            <a:pPr lvl="2">
              <a:buFont typeface="Wingdings 2" pitchFamily="18" charset="2"/>
              <a:buNone/>
            </a:pPr>
            <a:endParaRPr lang="es-ES" smtClean="0"/>
          </a:p>
          <a:p>
            <a:pPr lvl="2">
              <a:buFont typeface="Wingdings 2" pitchFamily="18" charset="2"/>
              <a:buNone/>
            </a:pPr>
            <a:r>
              <a:rPr lang="es-ES" smtClean="0"/>
              <a:t>Puede ocurrir que no haya congestión:</a:t>
            </a:r>
          </a:p>
          <a:p>
            <a:endParaRPr lang="es-ES" sz="1200" smtClean="0"/>
          </a:p>
          <a:p>
            <a:endParaRPr lang="es-ES" sz="1200" smtClean="0"/>
          </a:p>
          <a:p>
            <a:endParaRPr lang="es-ES" sz="1200" smtClean="0"/>
          </a:p>
          <a:p>
            <a:endParaRPr lang="es-ES" sz="12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639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39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3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39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0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641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3143250" y="1571625"/>
          <a:ext cx="22145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6" name="Equation" r:id="rId3" imgW="1181100" imgH="457200" progId="Equation.DSMT4">
                  <p:embed/>
                </p:oleObj>
              </mc:Choice>
              <mc:Fallback>
                <p:oleObj name="Equation" r:id="rId3" imgW="1181100" imgH="45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1571625"/>
                        <a:ext cx="2214563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11"/>
          <p:cNvGraphicFramePr>
            <a:graphicFrameLocks noChangeAspect="1"/>
          </p:cNvGraphicFramePr>
          <p:nvPr/>
        </p:nvGraphicFramePr>
        <p:xfrm>
          <a:off x="1214438" y="2571750"/>
          <a:ext cx="3714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Equation" r:id="rId5" imgW="139680" imgH="177480" progId="Equation.DSMT4">
                  <p:embed/>
                </p:oleObj>
              </mc:Choice>
              <mc:Fallback>
                <p:oleObj name="Equation" r:id="rId5" imgW="139680" imgH="177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571750"/>
                        <a:ext cx="3714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12"/>
          <p:cNvGraphicFramePr>
            <a:graphicFrameLocks noChangeAspect="1"/>
          </p:cNvGraphicFramePr>
          <p:nvPr/>
        </p:nvGraphicFramePr>
        <p:xfrm>
          <a:off x="1214438" y="2857500"/>
          <a:ext cx="4286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Equation" r:id="rId7" imgW="190440" imgH="241200" progId="Equation.DSMT4">
                  <p:embed/>
                </p:oleObj>
              </mc:Choice>
              <mc:Fallback>
                <p:oleObj name="Equation" r:id="rId7" imgW="190440" imgH="241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857500"/>
                        <a:ext cx="4286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6389" name="Object 13"/>
          <p:cNvGraphicFramePr>
            <a:graphicFrameLocks noChangeAspect="1"/>
          </p:cNvGraphicFramePr>
          <p:nvPr/>
        </p:nvGraphicFramePr>
        <p:xfrm>
          <a:off x="642938" y="3429000"/>
          <a:ext cx="92392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9" name="Equation" r:id="rId9" imgW="660400" imgH="457200" progId="Equation.DSMT4">
                  <p:embed/>
                </p:oleObj>
              </mc:Choice>
              <mc:Fallback>
                <p:oleObj name="Equation" r:id="rId9" imgW="660400" imgH="4572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3429000"/>
                        <a:ext cx="923925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20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938" y="5000625"/>
            <a:ext cx="763746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6390" name="Object 16"/>
          <p:cNvGraphicFramePr>
            <a:graphicFrameLocks noChangeAspect="1"/>
          </p:cNvGraphicFramePr>
          <p:nvPr/>
        </p:nvGraphicFramePr>
        <p:xfrm>
          <a:off x="4357688" y="3824288"/>
          <a:ext cx="2428875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0" name="Equation" r:id="rId12" imgW="1778000" imgH="457200" progId="Equation.DSMT4">
                  <p:embed/>
                </p:oleObj>
              </mc:Choice>
              <mc:Fallback>
                <p:oleObj name="Equation" r:id="rId12" imgW="1778000" imgH="457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8" y="3824288"/>
                        <a:ext cx="2428875" cy="623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23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3EBBD-521C-40D1-A2AB-EBB20CD6B900}" type="slidenum">
              <a:rPr lang="es-AR"/>
              <a:pPr>
                <a:defRPr/>
              </a:pPr>
              <a:t>23</a:t>
            </a:fld>
            <a:endParaRPr lang="es-AR"/>
          </a:p>
        </p:txBody>
      </p:sp>
      <p:sp>
        <p:nvSpPr>
          <p:cNvPr id="17415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r>
              <a:rPr lang="es-ES" sz="2800" u="sng" smtClean="0"/>
              <a:t>Ejemplo 4</a:t>
            </a:r>
            <a:endParaRPr lang="es-AR" sz="2000" smtClean="0"/>
          </a:p>
          <a:p>
            <a:pPr lvl="1"/>
            <a:r>
              <a:rPr lang="es-ES" smtClean="0"/>
              <a:t>Sea un sistema compuesto por una línea de transmisión que interconecta dos sistemas, representados cada uno por un generador y una demanda equivalente.</a:t>
            </a:r>
          </a:p>
          <a:p>
            <a:pPr lvl="1"/>
            <a:endParaRPr lang="es-ES" sz="1800" smtClean="0"/>
          </a:p>
          <a:p>
            <a:pPr lvl="1"/>
            <a:endParaRPr lang="es-ES" sz="1800" smtClean="0"/>
          </a:p>
          <a:p>
            <a:pPr lvl="1"/>
            <a:endParaRPr lang="es-ES" sz="1800" smtClean="0"/>
          </a:p>
          <a:p>
            <a:pPr lvl="1">
              <a:buFont typeface="Wingdings 2" pitchFamily="18" charset="2"/>
              <a:buNone/>
            </a:pPr>
            <a:r>
              <a:rPr lang="es-ES" sz="1800" smtClean="0"/>
              <a:t>Curvas de oferta:</a:t>
            </a:r>
          </a:p>
          <a:p>
            <a:pPr lvl="1">
              <a:buFont typeface="Wingdings 2" pitchFamily="18" charset="2"/>
              <a:buNone/>
            </a:pPr>
            <a:endParaRPr lang="es-ES" sz="1800" smtClean="0"/>
          </a:p>
          <a:p>
            <a:pPr lvl="1">
              <a:buFont typeface="Wingdings 2" pitchFamily="18" charset="2"/>
              <a:buNone/>
            </a:pPr>
            <a:endParaRPr lang="es-ES" sz="1800" smtClean="0"/>
          </a:p>
          <a:p>
            <a:pPr lvl="1">
              <a:buFont typeface="Wingdings 2" pitchFamily="18" charset="2"/>
              <a:buNone/>
            </a:pPr>
            <a:endParaRPr lang="es-ES" sz="1800" smtClean="0"/>
          </a:p>
          <a:p>
            <a:pPr lvl="1">
              <a:buFont typeface="Wingdings 2" pitchFamily="18" charset="2"/>
              <a:buNone/>
            </a:pPr>
            <a:endParaRPr lang="es-ES" sz="1800" smtClean="0"/>
          </a:p>
          <a:p>
            <a:pPr lvl="1">
              <a:buFont typeface="Wingdings 2" pitchFamily="18" charset="2"/>
              <a:buNone/>
            </a:pPr>
            <a:r>
              <a:rPr lang="es-ES" sz="1800" smtClean="0"/>
              <a:t>Demanda:</a:t>
            </a:r>
            <a:endParaRPr lang="es-AR" sz="1800" smtClean="0"/>
          </a:p>
          <a:p>
            <a:pPr lvl="2"/>
            <a:endParaRPr lang="es-ES" smtClean="0"/>
          </a:p>
          <a:p>
            <a:pPr lvl="2"/>
            <a:endParaRPr lang="es-ES" sz="6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1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2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41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744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pSp>
        <p:nvGrpSpPr>
          <p:cNvPr id="17443" name="Group 7"/>
          <p:cNvGrpSpPr>
            <a:grpSpLocks noChangeAspect="1"/>
          </p:cNvGrpSpPr>
          <p:nvPr/>
        </p:nvGrpSpPr>
        <p:grpSpPr bwMode="auto">
          <a:xfrm>
            <a:off x="5429250" y="2786063"/>
            <a:ext cx="3257550" cy="1301750"/>
            <a:chOff x="1529" y="10657"/>
            <a:chExt cx="5131" cy="2052"/>
          </a:xfrm>
        </p:grpSpPr>
        <p:sp>
          <p:nvSpPr>
            <p:cNvPr id="17447" name="AutoShape 8"/>
            <p:cNvSpPr>
              <a:spLocks noChangeAspect="1" noChangeArrowheads="1"/>
            </p:cNvSpPr>
            <p:nvPr/>
          </p:nvSpPr>
          <p:spPr bwMode="auto">
            <a:xfrm>
              <a:off x="1529" y="10657"/>
              <a:ext cx="5131" cy="2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>
                <a:latin typeface="Perpetua" pitchFamily="18" charset="0"/>
              </a:endParaRPr>
            </a:p>
          </p:txBody>
        </p:sp>
        <p:sp>
          <p:nvSpPr>
            <p:cNvPr id="17448" name="Text Box 9"/>
            <p:cNvSpPr txBox="1">
              <a:spLocks noChangeArrowheads="1"/>
            </p:cNvSpPr>
            <p:nvPr/>
          </p:nvSpPr>
          <p:spPr bwMode="auto">
            <a:xfrm>
              <a:off x="5163" y="10657"/>
              <a:ext cx="580" cy="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s-AR" sz="1100"/>
                <a:t>2</a:t>
              </a:r>
              <a:endParaRPr lang="es-AR"/>
            </a:p>
          </p:txBody>
        </p:sp>
        <p:sp>
          <p:nvSpPr>
            <p:cNvPr id="17449" name="Text Box 10"/>
            <p:cNvSpPr txBox="1">
              <a:spLocks noChangeArrowheads="1"/>
            </p:cNvSpPr>
            <p:nvPr/>
          </p:nvSpPr>
          <p:spPr bwMode="auto">
            <a:xfrm>
              <a:off x="2684" y="10672"/>
              <a:ext cx="580" cy="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s-AR" sz="1100"/>
                <a:t>1</a:t>
              </a:r>
              <a:endParaRPr lang="es-AR"/>
            </a:p>
          </p:txBody>
        </p:sp>
        <p:grpSp>
          <p:nvGrpSpPr>
            <p:cNvPr id="17450" name="Group 11"/>
            <p:cNvGrpSpPr>
              <a:grpSpLocks/>
            </p:cNvGrpSpPr>
            <p:nvPr/>
          </p:nvGrpSpPr>
          <p:grpSpPr bwMode="auto">
            <a:xfrm>
              <a:off x="1732" y="10837"/>
              <a:ext cx="4799" cy="1620"/>
              <a:chOff x="1747" y="10837"/>
              <a:chExt cx="4799" cy="1620"/>
            </a:xfrm>
          </p:grpSpPr>
          <p:sp>
            <p:nvSpPr>
              <p:cNvPr id="17451" name="Line 12"/>
              <p:cNvSpPr>
                <a:spLocks noChangeShapeType="1"/>
              </p:cNvSpPr>
              <p:nvPr/>
            </p:nvSpPr>
            <p:spPr bwMode="auto">
              <a:xfrm>
                <a:off x="2877" y="10957"/>
                <a:ext cx="0" cy="1440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52" name="Oval 13"/>
              <p:cNvSpPr>
                <a:spLocks noChangeArrowheads="1"/>
              </p:cNvSpPr>
              <p:nvPr/>
            </p:nvSpPr>
            <p:spPr bwMode="auto">
              <a:xfrm>
                <a:off x="1747" y="10837"/>
                <a:ext cx="637" cy="630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_tradnl">
                  <a:latin typeface="Perpetua" pitchFamily="18" charset="0"/>
                </a:endParaRPr>
              </a:p>
            </p:txBody>
          </p:sp>
          <p:sp>
            <p:nvSpPr>
              <p:cNvPr id="17453" name="Line 14"/>
              <p:cNvSpPr>
                <a:spLocks noChangeShapeType="1"/>
              </p:cNvSpPr>
              <p:nvPr/>
            </p:nvSpPr>
            <p:spPr bwMode="auto">
              <a:xfrm>
                <a:off x="2956" y="11678"/>
                <a:ext cx="23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54" name="Oval 15"/>
              <p:cNvSpPr>
                <a:spLocks noChangeArrowheads="1"/>
              </p:cNvSpPr>
              <p:nvPr/>
            </p:nvSpPr>
            <p:spPr bwMode="auto">
              <a:xfrm rot="10800000">
                <a:off x="5837" y="10837"/>
                <a:ext cx="619" cy="630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_tradnl">
                  <a:latin typeface="Perpetua" pitchFamily="18" charset="0"/>
                </a:endParaRPr>
              </a:p>
            </p:txBody>
          </p:sp>
          <p:sp>
            <p:nvSpPr>
              <p:cNvPr id="17455" name="Line 16"/>
              <p:cNvSpPr>
                <a:spLocks noChangeShapeType="1"/>
              </p:cNvSpPr>
              <p:nvPr/>
            </p:nvSpPr>
            <p:spPr bwMode="auto">
              <a:xfrm>
                <a:off x="5370" y="10957"/>
                <a:ext cx="0" cy="1440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56" name="Line 17"/>
              <p:cNvSpPr>
                <a:spLocks noChangeShapeType="1"/>
              </p:cNvSpPr>
              <p:nvPr/>
            </p:nvSpPr>
            <p:spPr bwMode="auto">
              <a:xfrm rot="5400000">
                <a:off x="1997" y="12171"/>
                <a:ext cx="540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57" name="Line 18"/>
              <p:cNvSpPr>
                <a:spLocks noChangeShapeType="1"/>
              </p:cNvSpPr>
              <p:nvPr/>
            </p:nvSpPr>
            <p:spPr bwMode="auto">
              <a:xfrm>
                <a:off x="2250" y="11917"/>
                <a:ext cx="566" cy="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58" name="Line 19"/>
              <p:cNvSpPr>
                <a:spLocks noChangeShapeType="1"/>
              </p:cNvSpPr>
              <p:nvPr/>
            </p:nvSpPr>
            <p:spPr bwMode="auto">
              <a:xfrm rot="16200000" flipH="1">
                <a:off x="5695" y="12187"/>
                <a:ext cx="54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59" name="Line 20"/>
              <p:cNvSpPr>
                <a:spLocks noChangeShapeType="1"/>
              </p:cNvSpPr>
              <p:nvPr/>
            </p:nvSpPr>
            <p:spPr bwMode="auto">
              <a:xfrm flipH="1">
                <a:off x="5418" y="11932"/>
                <a:ext cx="563" cy="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60" name="Text Box 21"/>
              <p:cNvSpPr txBox="1">
                <a:spLocks noChangeArrowheads="1"/>
              </p:cNvSpPr>
              <p:nvPr/>
            </p:nvSpPr>
            <p:spPr bwMode="auto">
              <a:xfrm>
                <a:off x="1949" y="11032"/>
                <a:ext cx="392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s-AR" sz="1100"/>
                  <a:t>G1</a:t>
                </a:r>
                <a:endParaRPr lang="es-AR"/>
              </a:p>
            </p:txBody>
          </p:sp>
          <p:sp>
            <p:nvSpPr>
              <p:cNvPr id="17461" name="Text Box 22"/>
              <p:cNvSpPr txBox="1">
                <a:spLocks noChangeArrowheads="1"/>
              </p:cNvSpPr>
              <p:nvPr/>
            </p:nvSpPr>
            <p:spPr bwMode="auto">
              <a:xfrm>
                <a:off x="6033" y="11032"/>
                <a:ext cx="408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s-AR" sz="1100"/>
                  <a:t>G2</a:t>
                </a:r>
                <a:endParaRPr lang="es-AR"/>
              </a:p>
            </p:txBody>
          </p:sp>
          <p:sp>
            <p:nvSpPr>
              <p:cNvPr id="17462" name="Text Box 23"/>
              <p:cNvSpPr txBox="1">
                <a:spLocks noChangeArrowheads="1"/>
              </p:cNvSpPr>
              <p:nvPr/>
            </p:nvSpPr>
            <p:spPr bwMode="auto">
              <a:xfrm>
                <a:off x="1889" y="12157"/>
                <a:ext cx="36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s-AR" sz="1100"/>
                  <a:t>D1</a:t>
                </a:r>
                <a:endParaRPr lang="es-AR"/>
              </a:p>
            </p:txBody>
          </p:sp>
          <p:sp>
            <p:nvSpPr>
              <p:cNvPr id="17463" name="Text Box 24"/>
              <p:cNvSpPr txBox="1">
                <a:spLocks noChangeArrowheads="1"/>
              </p:cNvSpPr>
              <p:nvPr/>
            </p:nvSpPr>
            <p:spPr bwMode="auto">
              <a:xfrm>
                <a:off x="6044" y="12157"/>
                <a:ext cx="502" cy="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spcAft>
                    <a:spcPts val="1000"/>
                  </a:spcAft>
                </a:pPr>
                <a:r>
                  <a:rPr lang="es-AR" sz="1100"/>
                  <a:t>D2</a:t>
                </a:r>
                <a:endParaRPr lang="es-AR"/>
              </a:p>
            </p:txBody>
          </p:sp>
          <p:sp>
            <p:nvSpPr>
              <p:cNvPr id="17464" name="Text Box 25"/>
              <p:cNvSpPr txBox="1">
                <a:spLocks noChangeArrowheads="1"/>
              </p:cNvSpPr>
              <p:nvPr/>
            </p:nvSpPr>
            <p:spPr bwMode="auto">
              <a:xfrm>
                <a:off x="4314" y="11262"/>
                <a:ext cx="643" cy="39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s-AR" sz="1100" b="1" i="1"/>
                  <a:t>F</a:t>
                </a:r>
                <a:endParaRPr lang="es-AR"/>
              </a:p>
            </p:txBody>
          </p:sp>
          <p:sp>
            <p:nvSpPr>
              <p:cNvPr id="17465" name="Line 26"/>
              <p:cNvSpPr>
                <a:spLocks noChangeShapeType="1"/>
              </p:cNvSpPr>
              <p:nvPr/>
            </p:nvSpPr>
            <p:spPr bwMode="auto">
              <a:xfrm>
                <a:off x="4215" y="11678"/>
                <a:ext cx="45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66" name="Line 27"/>
              <p:cNvSpPr>
                <a:spLocks noChangeShapeType="1"/>
              </p:cNvSpPr>
              <p:nvPr/>
            </p:nvSpPr>
            <p:spPr bwMode="auto">
              <a:xfrm flipV="1">
                <a:off x="2399" y="11188"/>
                <a:ext cx="432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467" name="Line 28"/>
              <p:cNvSpPr>
                <a:spLocks noChangeShapeType="1"/>
              </p:cNvSpPr>
              <p:nvPr/>
            </p:nvSpPr>
            <p:spPr bwMode="auto">
              <a:xfrm flipH="1" flipV="1">
                <a:off x="5418" y="11187"/>
                <a:ext cx="432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</p:grpSp>
      </p:grpSp>
      <p:sp>
        <p:nvSpPr>
          <p:cNvPr id="1744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7410" name="Object 29"/>
          <p:cNvGraphicFramePr>
            <a:graphicFrameLocks noChangeAspect="1"/>
          </p:cNvGraphicFramePr>
          <p:nvPr/>
        </p:nvGraphicFramePr>
        <p:xfrm>
          <a:off x="1643063" y="2857500"/>
          <a:ext cx="18573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Equation" r:id="rId3" imgW="1244600" imgH="482600" progId="Equation.DSMT4">
                  <p:embed/>
                </p:oleObj>
              </mc:Choice>
              <mc:Fallback>
                <p:oleObj name="Equation" r:id="rId3" imgW="1244600" imgH="482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63" y="2857500"/>
                        <a:ext cx="18573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5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7411" name="Object 31"/>
          <p:cNvGraphicFramePr>
            <a:graphicFrameLocks noChangeAspect="1"/>
          </p:cNvGraphicFramePr>
          <p:nvPr/>
        </p:nvGraphicFramePr>
        <p:xfrm>
          <a:off x="1571625" y="4010025"/>
          <a:ext cx="2071688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1" name="Equation" r:id="rId5" imgW="1435100" imgH="889000" progId="Equation.DSMT4">
                  <p:embed/>
                </p:oleObj>
              </mc:Choice>
              <mc:Fallback>
                <p:oleObj name="Equation" r:id="rId5" imgW="1435100" imgH="8890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4010025"/>
                        <a:ext cx="2071688" cy="127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7412" name="Object 33"/>
          <p:cNvGraphicFramePr>
            <a:graphicFrameLocks noChangeAspect="1"/>
          </p:cNvGraphicFramePr>
          <p:nvPr/>
        </p:nvGraphicFramePr>
        <p:xfrm>
          <a:off x="1571625" y="5643563"/>
          <a:ext cx="1357313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2" name="Equation" r:id="rId7" imgW="939800" imgH="457200" progId="Equation.DSMT4">
                  <p:embed/>
                </p:oleObj>
              </mc:Choice>
              <mc:Fallback>
                <p:oleObj name="Equation" r:id="rId7" imgW="939800" imgH="4572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5643563"/>
                        <a:ext cx="1357313" cy="658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69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C2F95-B1CD-49BB-80CB-5BC3A1628269}" type="slidenum">
              <a:rPr lang="es-AR"/>
              <a:pPr>
                <a:defRPr/>
              </a:pPr>
              <a:t>24</a:t>
            </a:fld>
            <a:endParaRPr lang="es-AR"/>
          </a:p>
        </p:txBody>
      </p:sp>
      <p:sp>
        <p:nvSpPr>
          <p:cNvPr id="18440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pPr lvl="1"/>
            <a:r>
              <a:rPr lang="es-ES" i="1" smtClean="0"/>
              <a:t>a) Sistemas aislados</a:t>
            </a:r>
          </a:p>
          <a:p>
            <a:pPr lvl="1"/>
            <a:endParaRPr lang="es-ES" i="1" smtClean="0"/>
          </a:p>
          <a:p>
            <a:pPr lvl="1"/>
            <a:endParaRPr lang="es-ES" i="1" smtClean="0"/>
          </a:p>
          <a:p>
            <a:pPr lvl="1"/>
            <a:r>
              <a:rPr lang="es-ES" i="1" smtClean="0"/>
              <a:t>b) Sistemas interconectados sin restricciones de transmisión</a:t>
            </a:r>
          </a:p>
          <a:p>
            <a:pPr lvl="2"/>
            <a:r>
              <a:rPr lang="es-ES" i="1" smtClean="0"/>
              <a:t>Despacho:</a:t>
            </a:r>
          </a:p>
          <a:p>
            <a:pPr lvl="2"/>
            <a:endParaRPr lang="es-ES" i="1" smtClean="0"/>
          </a:p>
          <a:p>
            <a:pPr lvl="2"/>
            <a:r>
              <a:rPr lang="es-ES" i="1" smtClean="0"/>
              <a:t>Flujo:</a:t>
            </a:r>
          </a:p>
          <a:p>
            <a:pPr lvl="2"/>
            <a:endParaRPr lang="es-ES" i="1" smtClean="0"/>
          </a:p>
          <a:p>
            <a:pPr lvl="2"/>
            <a:r>
              <a:rPr lang="es-ES" i="1" smtClean="0"/>
              <a:t>Precios</a:t>
            </a:r>
            <a:endParaRPr lang="es-AR" smtClean="0"/>
          </a:p>
          <a:p>
            <a:pPr lvl="1"/>
            <a:endParaRPr lang="es-AR" smtClean="0"/>
          </a:p>
          <a:p>
            <a:pPr lvl="1"/>
            <a:endParaRPr lang="es-ES" sz="1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4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5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69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7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847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2571750" y="1500188"/>
          <a:ext cx="325913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4" name="Equation" r:id="rId3" imgW="2082800" imgH="457200" progId="Equation.DSMT4">
                  <p:embed/>
                </p:oleObj>
              </mc:Choice>
              <mc:Fallback>
                <p:oleObj name="Equation" r:id="rId3" imgW="20828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1500188"/>
                        <a:ext cx="3259138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3143250" y="2786063"/>
          <a:ext cx="14287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5" name="Equation" r:id="rId5" imgW="927100" imgH="457200" progId="Equation.DSMT4">
                  <p:embed/>
                </p:oleObj>
              </mc:Choice>
              <mc:Fallback>
                <p:oleObj name="Equation" r:id="rId5" imgW="92710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2786063"/>
                        <a:ext cx="1428750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7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8436" name="Object 9"/>
          <p:cNvGraphicFramePr>
            <a:graphicFrameLocks noChangeAspect="1"/>
          </p:cNvGraphicFramePr>
          <p:nvPr/>
        </p:nvGraphicFramePr>
        <p:xfrm>
          <a:off x="3143250" y="3571875"/>
          <a:ext cx="13843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6" name="Equation" r:id="rId7" imgW="889000" imgH="228600" progId="Equation.DSMT4">
                  <p:embed/>
                </p:oleObj>
              </mc:Choice>
              <mc:Fallback>
                <p:oleObj name="Equation" r:id="rId7" imgW="8890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3571875"/>
                        <a:ext cx="13843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7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8437" name="Object 11"/>
          <p:cNvGraphicFramePr>
            <a:graphicFrameLocks noChangeAspect="1"/>
          </p:cNvGraphicFramePr>
          <p:nvPr/>
        </p:nvGraphicFramePr>
        <p:xfrm>
          <a:off x="3000375" y="4092575"/>
          <a:ext cx="35718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7" name="Equation" r:id="rId9" imgW="1765300" imgH="228600" progId="Equation.DSMT4">
                  <p:embed/>
                </p:oleObj>
              </mc:Choice>
              <mc:Fallback>
                <p:oleObj name="Equation" r:id="rId9" imgW="17653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4092575"/>
                        <a:ext cx="3571875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76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3AADA-C7FB-4120-89B0-B3A5565C5244}" type="slidenum">
              <a:rPr lang="es-AR"/>
              <a:pPr>
                <a:defRPr/>
              </a:pPr>
              <a:t>25</a:t>
            </a:fld>
            <a:endParaRPr lang="es-AR"/>
          </a:p>
        </p:txBody>
      </p:sp>
      <p:sp>
        <p:nvSpPr>
          <p:cNvPr id="19466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pPr lvl="1"/>
            <a:r>
              <a:rPr lang="es-ES" i="1" smtClean="0"/>
              <a:t>c) Sistemas interconectados con restricciones de transmisión</a:t>
            </a:r>
            <a:endParaRPr lang="es-AR" smtClean="0"/>
          </a:p>
          <a:p>
            <a:pPr lvl="2"/>
            <a:r>
              <a:rPr lang="es-ES" i="1" smtClean="0"/>
              <a:t>Flujo máximo:</a:t>
            </a:r>
          </a:p>
          <a:p>
            <a:pPr lvl="2"/>
            <a:r>
              <a:rPr lang="es-ES" i="1" smtClean="0"/>
              <a:t>Despacho:</a:t>
            </a:r>
          </a:p>
          <a:p>
            <a:pPr lvl="2"/>
            <a:endParaRPr lang="es-ES" i="1" smtClean="0"/>
          </a:p>
          <a:p>
            <a:pPr lvl="2"/>
            <a:r>
              <a:rPr lang="es-ES" i="1" smtClean="0"/>
              <a:t>Multiplicadores de L.</a:t>
            </a:r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2"/>
            <a:r>
              <a:rPr lang="es-ES" i="1" smtClean="0"/>
              <a:t>Precios:</a:t>
            </a:r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2"/>
            <a:r>
              <a:rPr lang="es-ES" i="1" smtClean="0"/>
              <a:t>Ya que:</a:t>
            </a:r>
          </a:p>
          <a:p>
            <a:pPr lvl="2"/>
            <a:r>
              <a:rPr lang="es-ES" i="1" smtClean="0"/>
              <a:t>Efectivamente, reemplazando en las curvas de suministro:</a:t>
            </a:r>
            <a:endParaRPr lang="es-AR" smtClean="0"/>
          </a:p>
          <a:p>
            <a:pPr lvl="1"/>
            <a:endParaRPr lang="es-AR" smtClean="0"/>
          </a:p>
          <a:p>
            <a:pPr lvl="1"/>
            <a:endParaRPr lang="es-ES" sz="1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946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6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7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5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49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5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50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9458" name="Object 6"/>
          <p:cNvGraphicFramePr>
            <a:graphicFrameLocks noChangeAspect="1"/>
          </p:cNvGraphicFramePr>
          <p:nvPr/>
        </p:nvGraphicFramePr>
        <p:xfrm>
          <a:off x="3357563" y="1500188"/>
          <a:ext cx="1500187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8" name="Equation" r:id="rId3" imgW="1002865" imgH="241195" progId="Equation.DSMT4">
                  <p:embed/>
                </p:oleObj>
              </mc:Choice>
              <mc:Fallback>
                <p:oleObj name="Equation" r:id="rId3" imgW="1002865" imgH="241195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1500188"/>
                        <a:ext cx="1500187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9459" name="Object 8"/>
          <p:cNvGraphicFramePr>
            <a:graphicFrameLocks noChangeAspect="1"/>
          </p:cNvGraphicFramePr>
          <p:nvPr/>
        </p:nvGraphicFramePr>
        <p:xfrm>
          <a:off x="3286125" y="1928813"/>
          <a:ext cx="1489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9" name="Equation" r:id="rId5" imgW="952500" imgH="457200" progId="Equation.DSMT4">
                  <p:embed/>
                </p:oleObj>
              </mc:Choice>
              <mc:Fallback>
                <p:oleObj name="Equation" r:id="rId5" imgW="95250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1928813"/>
                        <a:ext cx="14890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9460" name="Object 10"/>
          <p:cNvGraphicFramePr>
            <a:graphicFrameLocks noChangeAspect="1"/>
          </p:cNvGraphicFramePr>
          <p:nvPr/>
        </p:nvGraphicFramePr>
        <p:xfrm>
          <a:off x="3319463" y="2833688"/>
          <a:ext cx="168116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0" name="Equation" r:id="rId7" imgW="1066680" imgH="431640" progId="Equation.DSMT4">
                  <p:embed/>
                </p:oleObj>
              </mc:Choice>
              <mc:Fallback>
                <p:oleObj name="Equation" r:id="rId7" imgW="1066680" imgH="431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9463" y="2833688"/>
                        <a:ext cx="1681162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1950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9461" name="Object 14"/>
          <p:cNvGraphicFramePr>
            <a:graphicFrameLocks noChangeAspect="1"/>
          </p:cNvGraphicFramePr>
          <p:nvPr/>
        </p:nvGraphicFramePr>
        <p:xfrm>
          <a:off x="2857500" y="4643438"/>
          <a:ext cx="128905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1" name="Equation" r:id="rId9" imgW="1104900" imgH="431800" progId="Equation.DSMT4">
                  <p:embed/>
                </p:oleObj>
              </mc:Choice>
              <mc:Fallback>
                <p:oleObj name="Equation" r:id="rId9" imgW="1104900" imgH="431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4643438"/>
                        <a:ext cx="1289050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9462" name="Object 16"/>
          <p:cNvGraphicFramePr>
            <a:graphicFrameLocks noChangeAspect="1"/>
          </p:cNvGraphicFramePr>
          <p:nvPr/>
        </p:nvGraphicFramePr>
        <p:xfrm>
          <a:off x="2786063" y="3643313"/>
          <a:ext cx="40735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2" name="Equation" r:id="rId11" imgW="2679700" imgH="660400" progId="Equation.DSMT4">
                  <p:embed/>
                </p:oleObj>
              </mc:Choice>
              <mc:Fallback>
                <p:oleObj name="Equation" r:id="rId11" imgW="2679700" imgH="6604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3643313"/>
                        <a:ext cx="40735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19463" name="Object 18"/>
          <p:cNvGraphicFramePr>
            <a:graphicFrameLocks noChangeAspect="1"/>
          </p:cNvGraphicFramePr>
          <p:nvPr/>
        </p:nvGraphicFramePr>
        <p:xfrm>
          <a:off x="2928938" y="5429250"/>
          <a:ext cx="32591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3" name="Equation" r:id="rId13" imgW="2082800" imgH="457200" progId="Equation.DSMT4">
                  <p:embed/>
                </p:oleObj>
              </mc:Choice>
              <mc:Fallback>
                <p:oleObj name="Equation" r:id="rId13" imgW="2082800" imgH="457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5429250"/>
                        <a:ext cx="3259137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9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A5A8E-F3E3-4089-9E58-FA13680D8A40}" type="slidenum">
              <a:rPr lang="es-AR"/>
              <a:pPr>
                <a:defRPr/>
              </a:pPr>
              <a:t>26</a:t>
            </a:fld>
            <a:endParaRPr lang="es-AR"/>
          </a:p>
        </p:txBody>
      </p:sp>
      <p:sp>
        <p:nvSpPr>
          <p:cNvPr id="20488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pPr lvl="1"/>
            <a:r>
              <a:rPr lang="es-MX" i="1" smtClean="0"/>
              <a:t>Renta de congestión</a:t>
            </a:r>
            <a:endParaRPr lang="es-AR" smtClean="0"/>
          </a:p>
          <a:p>
            <a:pPr lvl="2"/>
            <a:r>
              <a:rPr lang="es-ES" i="1" smtClean="0"/>
              <a:t>Diferencia de precios:</a:t>
            </a:r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1"/>
            <a:r>
              <a:rPr lang="es-ES" i="1" smtClean="0"/>
              <a:t>Beneficio Social</a:t>
            </a:r>
          </a:p>
          <a:p>
            <a:pPr lvl="2"/>
            <a:r>
              <a:rPr lang="es-ES" i="1" smtClean="0"/>
              <a:t>Consumidor:</a:t>
            </a:r>
          </a:p>
          <a:p>
            <a:pPr lvl="2"/>
            <a:r>
              <a:rPr lang="es-ES" i="1" smtClean="0"/>
              <a:t>Productor: </a:t>
            </a:r>
          </a:p>
          <a:p>
            <a:pPr lvl="2"/>
            <a:endParaRPr lang="es-ES" i="1" smtClean="0"/>
          </a:p>
          <a:p>
            <a:pPr lvl="2"/>
            <a:r>
              <a:rPr lang="es-ES" i="1" smtClean="0"/>
              <a:t>Sociedad:</a:t>
            </a:r>
          </a:p>
          <a:p>
            <a:pPr lvl="2"/>
            <a:endParaRPr lang="es-ES" i="1" smtClean="0"/>
          </a:p>
          <a:p>
            <a:pPr lvl="2"/>
            <a:endParaRPr lang="es-ES" i="1" smtClean="0"/>
          </a:p>
          <a:p>
            <a:pPr lvl="1"/>
            <a:endParaRPr lang="es-AR" smtClean="0"/>
          </a:p>
          <a:p>
            <a:pPr lvl="1"/>
            <a:endParaRPr lang="es-ES" sz="1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49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6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7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1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2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3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0482" name="Object 10"/>
          <p:cNvGraphicFramePr>
            <a:graphicFrameLocks noChangeAspect="1"/>
          </p:cNvGraphicFramePr>
          <p:nvPr/>
        </p:nvGraphicFramePr>
        <p:xfrm>
          <a:off x="3714750" y="1500188"/>
          <a:ext cx="2560638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2" name="Equation" r:id="rId3" imgW="1638300" imgH="228600" progId="Equation.DSMT4">
                  <p:embed/>
                </p:oleObj>
              </mc:Choice>
              <mc:Fallback>
                <p:oleObj name="Equation" r:id="rId3" imgW="16383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0" y="1500188"/>
                        <a:ext cx="2560638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2143125"/>
            <a:ext cx="843915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0483" name="Object 13"/>
          <p:cNvGraphicFramePr>
            <a:graphicFrameLocks noChangeAspect="1"/>
          </p:cNvGraphicFramePr>
          <p:nvPr/>
        </p:nvGraphicFramePr>
        <p:xfrm>
          <a:off x="3071813" y="4357688"/>
          <a:ext cx="50720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3" name="Equation" r:id="rId6" imgW="3009600" imgH="228600" progId="Equation.DSMT4">
                  <p:embed/>
                </p:oleObj>
              </mc:Choice>
              <mc:Fallback>
                <p:oleObj name="Equation" r:id="rId6" imgW="30096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4357688"/>
                        <a:ext cx="5072062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0535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0484" name="Object 17"/>
          <p:cNvGraphicFramePr>
            <a:graphicFrameLocks noChangeAspect="1"/>
          </p:cNvGraphicFramePr>
          <p:nvPr/>
        </p:nvGraphicFramePr>
        <p:xfrm>
          <a:off x="3201988" y="4772025"/>
          <a:ext cx="20843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4" name="Equation" r:id="rId8" imgW="1181100" imgH="228600" progId="Equation.DSMT4">
                  <p:embed/>
                </p:oleObj>
              </mc:Choice>
              <mc:Fallback>
                <p:oleObj name="Equation" r:id="rId8" imgW="118110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1988" y="4772025"/>
                        <a:ext cx="2084387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0485" name="Object 19"/>
          <p:cNvGraphicFramePr>
            <a:graphicFrameLocks noChangeAspect="1"/>
          </p:cNvGraphicFramePr>
          <p:nvPr/>
        </p:nvGraphicFramePr>
        <p:xfrm>
          <a:off x="2786063" y="5429250"/>
          <a:ext cx="1776412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Equation" r:id="rId10" imgW="889000" imgH="228600" progId="Equation.DSMT4">
                  <p:embed/>
                </p:oleObj>
              </mc:Choice>
              <mc:Fallback>
                <p:oleObj name="Equation" r:id="rId10" imgW="88900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5429250"/>
                        <a:ext cx="1776412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8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19F3CF-FA2E-40AA-97B0-441AB5ADBD84}" type="slidenum">
              <a:rPr lang="es-AR"/>
              <a:pPr>
                <a:defRPr/>
              </a:pPr>
              <a:t>27</a:t>
            </a:fld>
            <a:endParaRPr lang="es-AR"/>
          </a:p>
        </p:txBody>
      </p:sp>
      <p:sp>
        <p:nvSpPr>
          <p:cNvPr id="32772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pPr lvl="1"/>
            <a:r>
              <a:rPr lang="es-ES" i="1" smtClean="0"/>
              <a:t>Beneficio Social</a:t>
            </a:r>
          </a:p>
          <a:p>
            <a:pPr lvl="1"/>
            <a:endParaRPr lang="es-AR" smtClean="0"/>
          </a:p>
          <a:p>
            <a:pPr lvl="1"/>
            <a:endParaRPr lang="es-ES" sz="1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27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7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7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7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8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79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1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0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281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pic>
        <p:nvPicPr>
          <p:cNvPr id="3282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340768"/>
            <a:ext cx="79121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22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33B8A-ABEA-4E1E-9C76-94A5FF7D4D4B}" type="slidenum">
              <a:rPr lang="es-AR"/>
              <a:pPr>
                <a:defRPr/>
              </a:pPr>
              <a:t>28</a:t>
            </a:fld>
            <a:endParaRPr lang="es-AR"/>
          </a:p>
        </p:txBody>
      </p:sp>
      <p:sp>
        <p:nvSpPr>
          <p:cNvPr id="21512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071563"/>
            <a:ext cx="7772400" cy="4948237"/>
          </a:xfrm>
        </p:spPr>
        <p:txBody>
          <a:bodyPr/>
          <a:lstStyle/>
          <a:p>
            <a:pPr lvl="1"/>
            <a:r>
              <a:rPr lang="es-ES" i="1" smtClean="0"/>
              <a:t>Pérdidas de transmisión</a:t>
            </a:r>
          </a:p>
          <a:p>
            <a:pPr lvl="2"/>
            <a:r>
              <a:rPr lang="es-ES" i="1" smtClean="0"/>
              <a:t>Se modifica la restricción de balance:</a:t>
            </a:r>
          </a:p>
          <a:p>
            <a:pPr lvl="1"/>
            <a:endParaRPr lang="es-AR" smtClean="0"/>
          </a:p>
          <a:p>
            <a:pPr lvl="1"/>
            <a:endParaRPr lang="es-ES" sz="180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1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1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2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3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1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4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5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215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1506" name="Object 1"/>
          <p:cNvGraphicFramePr>
            <a:graphicFrameLocks noChangeAspect="1"/>
          </p:cNvGraphicFramePr>
          <p:nvPr/>
        </p:nvGraphicFramePr>
        <p:xfrm>
          <a:off x="2928938" y="1857375"/>
          <a:ext cx="2298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6" name="Equation" r:id="rId3" imgW="1727200" imgH="431800" progId="Equation.DSMT4">
                  <p:embed/>
                </p:oleObj>
              </mc:Choice>
              <mc:Fallback>
                <p:oleObj name="Equation" r:id="rId3" imgW="17272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1857375"/>
                        <a:ext cx="22987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6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500313" y="3286125"/>
          <a:ext cx="385762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Equation" r:id="rId5" imgW="2832100" imgH="939800" progId="Equation.DSMT4">
                  <p:embed/>
                </p:oleObj>
              </mc:Choice>
              <mc:Fallback>
                <p:oleObj name="Equation" r:id="rId5" imgW="2832100" imgH="939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3286125"/>
                        <a:ext cx="385762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1508" name="Object 5"/>
          <p:cNvGraphicFramePr>
            <a:graphicFrameLocks noChangeAspect="1"/>
          </p:cNvGraphicFramePr>
          <p:nvPr/>
        </p:nvGraphicFramePr>
        <p:xfrm>
          <a:off x="2857500" y="2643188"/>
          <a:ext cx="14287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8" name="Equation" r:id="rId7" imgW="812800" imgH="266700" progId="Equation.DSMT4">
                  <p:embed/>
                </p:oleObj>
              </mc:Choice>
              <mc:Fallback>
                <p:oleObj name="Equation" r:id="rId7" imgW="812800" imgH="266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2643188"/>
                        <a:ext cx="142875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6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graphicFrame>
        <p:nvGraphicFramePr>
          <p:cNvPr id="21509" name="Object 7"/>
          <p:cNvGraphicFramePr>
            <a:graphicFrameLocks noChangeAspect="1"/>
          </p:cNvGraphicFramePr>
          <p:nvPr/>
        </p:nvGraphicFramePr>
        <p:xfrm>
          <a:off x="2786063" y="4786313"/>
          <a:ext cx="2500312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9" name="Equation" r:id="rId9" imgW="1600200" imgH="431800" progId="Equation.DSMT4">
                  <p:embed/>
                </p:oleObj>
              </mc:Choice>
              <mc:Fallback>
                <p:oleObj name="Equation" r:id="rId9" imgW="1600200" imgH="431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4786313"/>
                        <a:ext cx="2500312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65" name="3 Título"/>
          <p:cNvSpPr>
            <a:spLocks/>
          </p:cNvSpPr>
          <p:nvPr/>
        </p:nvSpPr>
        <p:spPr bwMode="auto">
          <a:xfrm>
            <a:off x="428625" y="214313"/>
            <a:ext cx="8072438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D3880-49AF-442E-89CB-D382989DB601}" type="slidenum">
              <a:rPr lang="es-AR"/>
              <a:pPr>
                <a:defRPr/>
              </a:pPr>
              <a:t>29</a:t>
            </a:fld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7358082" y="285728"/>
            <a:ext cx="1214446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Mercado </a:t>
            </a:r>
            <a:r>
              <a:rPr lang="es-MX" sz="1600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spot</a:t>
            </a:r>
            <a:endParaRPr lang="es-AR" sz="1600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379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79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0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1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1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3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5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2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6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3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_tradnl">
              <a:latin typeface="Perpetua" pitchFamily="18" charset="0"/>
            </a:endParaRPr>
          </a:p>
        </p:txBody>
      </p:sp>
      <p:sp>
        <p:nvSpPr>
          <p:cNvPr id="33847" name="60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pPr algn="ctr"/>
            <a:r>
              <a:rPr lang="es-ES_tradnl" dirty="0" smtClean="0"/>
              <a:t>FIN DE LA PRESENTACIÓN</a:t>
            </a:r>
          </a:p>
        </p:txBody>
      </p:sp>
      <p:sp>
        <p:nvSpPr>
          <p:cNvPr id="33849" name="3 Título"/>
          <p:cNvSpPr>
            <a:spLocks/>
          </p:cNvSpPr>
          <p:nvPr/>
        </p:nvSpPr>
        <p:spPr bwMode="auto">
          <a:xfrm>
            <a:off x="468313" y="188913"/>
            <a:ext cx="8072437" cy="725487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bIns="91440" anchor="b"/>
          <a:lstStyle/>
          <a:p>
            <a:r>
              <a:rPr lang="es-ES" sz="3600" b="1">
                <a:solidFill>
                  <a:schemeClr val="tx2"/>
                </a:solidFill>
                <a:latin typeface="Franklin Gothic Book" pitchFamily="34" charset="0"/>
              </a:rPr>
              <a:t>Precios en el mercado eléctrico</a:t>
            </a:r>
            <a:endParaRPr lang="es-AR" sz="3600" b="1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eee_corporate_template_1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1491</TotalTime>
  <Words>1103</Words>
  <Application>Microsoft Office PowerPoint</Application>
  <PresentationFormat>Presentación en pantalla (4:3)</PresentationFormat>
  <Paragraphs>398</Paragraphs>
  <Slides>29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43" baseType="lpstr">
      <vt:lpstr>ＭＳ Ｐゴシック</vt:lpstr>
      <vt:lpstr>Arial</vt:lpstr>
      <vt:lpstr>Calibri</vt:lpstr>
      <vt:lpstr>Franklin Gothic Book</vt:lpstr>
      <vt:lpstr>Helvetica</vt:lpstr>
      <vt:lpstr>Perpetua</vt:lpstr>
      <vt:lpstr>Symbol</vt:lpstr>
      <vt:lpstr>Times New Roman</vt:lpstr>
      <vt:lpstr>Verdana</vt:lpstr>
      <vt:lpstr>Wingdings</vt:lpstr>
      <vt:lpstr>Wingdings 2</vt:lpstr>
      <vt:lpstr>Equidad</vt:lpstr>
      <vt:lpstr>ieee_corporate_template_1</vt:lpstr>
      <vt:lpstr>Equation</vt:lpstr>
      <vt:lpstr>“Los Mercados Eléctricos Competitivos y la Red de Transmisión”</vt:lpstr>
      <vt:lpstr>INTRODUCCIÓN AL DESPACHO ECONÓMICO   PRECIO DE LA ENERGÍA EN EL MERCADO SPOT</vt:lpstr>
      <vt:lpstr>INTRODUCCIÓN AL DESPACHO ECONÓMICO</vt:lpstr>
      <vt:lpstr>Precios en el mercado eléctrico</vt:lpstr>
      <vt:lpstr>Precios en el mercado eléctrico</vt:lpstr>
      <vt:lpstr>Precios en el mercado eléctrico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Conceptos de Microeconomía</dc:title>
  <dc:creator>agno</dc:creator>
  <cp:lastModifiedBy>Osvaldo A</cp:lastModifiedBy>
  <cp:revision>124</cp:revision>
  <dcterms:created xsi:type="dcterms:W3CDTF">2007-11-19T14:52:31Z</dcterms:created>
  <dcterms:modified xsi:type="dcterms:W3CDTF">2019-05-13T12:03:30Z</dcterms:modified>
</cp:coreProperties>
</file>